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343" r:id="rId2"/>
    <p:sldId id="491" r:id="rId3"/>
    <p:sldId id="429" r:id="rId4"/>
    <p:sldId id="418" r:id="rId5"/>
    <p:sldId id="419" r:id="rId6"/>
    <p:sldId id="420" r:id="rId7"/>
    <p:sldId id="421" r:id="rId8"/>
    <p:sldId id="431" r:id="rId9"/>
    <p:sldId id="425" r:id="rId10"/>
    <p:sldId id="426" r:id="rId11"/>
    <p:sldId id="427" r:id="rId12"/>
    <p:sldId id="428" r:id="rId13"/>
    <p:sldId id="345" r:id="rId14"/>
    <p:sldId id="352" r:id="rId15"/>
    <p:sldId id="354" r:id="rId16"/>
    <p:sldId id="348" r:id="rId17"/>
    <p:sldId id="349" r:id="rId18"/>
    <p:sldId id="543" r:id="rId19"/>
    <p:sldId id="350" r:id="rId20"/>
    <p:sldId id="557" r:id="rId21"/>
    <p:sldId id="353" r:id="rId22"/>
    <p:sldId id="404" r:id="rId23"/>
    <p:sldId id="393" r:id="rId24"/>
    <p:sldId id="360" r:id="rId25"/>
    <p:sldId id="366" r:id="rId26"/>
    <p:sldId id="367" r:id="rId27"/>
    <p:sldId id="361" r:id="rId28"/>
    <p:sldId id="364" r:id="rId29"/>
    <p:sldId id="374" r:id="rId30"/>
    <p:sldId id="368" r:id="rId31"/>
    <p:sldId id="299" r:id="rId32"/>
    <p:sldId id="371" r:id="rId33"/>
    <p:sldId id="430" r:id="rId34"/>
    <p:sldId id="398" r:id="rId35"/>
    <p:sldId id="499" r:id="rId36"/>
    <p:sldId id="498" r:id="rId37"/>
    <p:sldId id="494" r:id="rId38"/>
    <p:sldId id="496" r:id="rId39"/>
    <p:sldId id="492" r:id="rId40"/>
    <p:sldId id="495" r:id="rId41"/>
    <p:sldId id="497" r:id="rId42"/>
    <p:sldId id="500" r:id="rId43"/>
    <p:sldId id="320" r:id="rId44"/>
    <p:sldId id="300" r:id="rId45"/>
    <p:sldId id="400" r:id="rId46"/>
    <p:sldId id="556" r:id="rId47"/>
    <p:sldId id="525" r:id="rId48"/>
    <p:sldId id="550" r:id="rId49"/>
    <p:sldId id="548" r:id="rId50"/>
    <p:sldId id="549" r:id="rId51"/>
    <p:sldId id="414" r:id="rId52"/>
    <p:sldId id="416" r:id="rId53"/>
    <p:sldId id="501" r:id="rId54"/>
    <p:sldId id="502" r:id="rId55"/>
    <p:sldId id="503" r:id="rId56"/>
    <p:sldId id="504" r:id="rId57"/>
    <p:sldId id="505" r:id="rId58"/>
    <p:sldId id="508" r:id="rId59"/>
    <p:sldId id="509" r:id="rId60"/>
    <p:sldId id="510" r:id="rId61"/>
    <p:sldId id="511" r:id="rId62"/>
    <p:sldId id="512" r:id="rId63"/>
    <p:sldId id="506" r:id="rId64"/>
    <p:sldId id="507" r:id="rId65"/>
    <p:sldId id="521" r:id="rId66"/>
    <p:sldId id="415" r:id="rId67"/>
    <p:sldId id="402" r:id="rId68"/>
    <p:sldId id="513" r:id="rId69"/>
    <p:sldId id="538" r:id="rId70"/>
    <p:sldId id="539" r:id="rId71"/>
    <p:sldId id="540" r:id="rId72"/>
    <p:sldId id="541" r:id="rId73"/>
    <p:sldId id="542" r:id="rId74"/>
    <p:sldId id="417" r:id="rId75"/>
    <p:sldId id="553" r:id="rId76"/>
    <p:sldId id="551" r:id="rId77"/>
    <p:sldId id="413" r:id="rId78"/>
    <p:sldId id="527" r:id="rId79"/>
    <p:sldId id="533" r:id="rId80"/>
    <p:sldId id="530" r:id="rId81"/>
    <p:sldId id="528" r:id="rId82"/>
    <p:sldId id="531" r:id="rId83"/>
    <p:sldId id="529" r:id="rId84"/>
    <p:sldId id="532" r:id="rId85"/>
    <p:sldId id="526" r:id="rId86"/>
    <p:sldId id="544" r:id="rId87"/>
    <p:sldId id="546" r:id="rId88"/>
    <p:sldId id="547" r:id="rId89"/>
    <p:sldId id="545" r:id="rId90"/>
    <p:sldId id="382" r:id="rId91"/>
    <p:sldId id="383" r:id="rId92"/>
    <p:sldId id="554" r:id="rId93"/>
    <p:sldId id="555" r:id="rId94"/>
    <p:sldId id="520" r:id="rId95"/>
    <p:sldId id="375" r:id="rId96"/>
    <p:sldId id="412" r:id="rId97"/>
  </p:sldIdLst>
  <p:sldSz cx="9144000" cy="6858000" type="screen4x3"/>
  <p:notesSz cx="6864350" cy="999648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535"/>
    <a:srgbClr val="FACB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2" autoAdjust="0"/>
    <p:restoredTop sz="93825" autoAdjust="0"/>
  </p:normalViewPr>
  <p:slideViewPr>
    <p:cSldViewPr snapToGrid="0">
      <p:cViewPr varScale="1">
        <p:scale>
          <a:sx n="82" d="100"/>
          <a:sy n="82" d="100"/>
        </p:scale>
        <p:origin x="-7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0063"/>
          </a:xfrm>
          <a:prstGeom prst="rect">
            <a:avLst/>
          </a:prstGeom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300">
                <a:latin typeface="맑은 고딕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7788" y="0"/>
            <a:ext cx="2974975" cy="500063"/>
          </a:xfrm>
          <a:prstGeom prst="rect">
            <a:avLst/>
          </a:prstGeom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300">
                <a:latin typeface="맑은 고딕" pitchFamily="50" charset="-127"/>
              </a:defRPr>
            </a:lvl1pPr>
          </a:lstStyle>
          <a:p>
            <a:fld id="{25E01D45-6AC2-496A-88CB-43F346597B64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48213"/>
            <a:ext cx="5492750" cy="4498975"/>
          </a:xfrm>
          <a:prstGeom prst="rect">
            <a:avLst/>
          </a:prstGeom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4838"/>
            <a:ext cx="2974975" cy="500062"/>
          </a:xfrm>
          <a:prstGeom prst="rect">
            <a:avLst/>
          </a:prstGeom>
        </p:spPr>
        <p:txBody>
          <a:bodyPr vert="horz" wrap="square" lIns="96341" tIns="48171" rIns="96341" bIns="48171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sz="1300">
                <a:latin typeface="맑은 고딕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7788" y="9494838"/>
            <a:ext cx="2974975" cy="500062"/>
          </a:xfrm>
          <a:prstGeom prst="rect">
            <a:avLst/>
          </a:prstGeom>
        </p:spPr>
        <p:txBody>
          <a:bodyPr vert="horz" wrap="square" lIns="96341" tIns="48171" rIns="96341" bIns="48171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300">
                <a:latin typeface="맑은 고딕" pitchFamily="50" charset="-127"/>
              </a:defRPr>
            </a:lvl1pPr>
          </a:lstStyle>
          <a:p>
            <a:fld id="{C5E9E472-FFDD-40A3-88A0-1DA761843465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BB9639-8E98-44A1-974F-75F5BDE2CC47}" type="slidenum">
              <a:rPr lang="ko-KR" altLang="en-US"/>
              <a:pPr/>
              <a:t>43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BB9639-8E98-44A1-974F-75F5BDE2CC47}" type="slidenum">
              <a:rPr lang="ko-KR" altLang="en-US"/>
              <a:pPr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7910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BB9639-8E98-44A1-974F-75F5BDE2CC47}" type="slidenum">
              <a:rPr lang="ko-KR" altLang="en-US"/>
              <a:pPr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1730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BB9639-8E98-44A1-974F-75F5BDE2CC47}" type="slidenum">
              <a:rPr lang="ko-KR" altLang="en-US"/>
              <a:pPr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743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BB9639-8E98-44A1-974F-75F5BDE2CC47}" type="slidenum">
              <a:rPr lang="ko-KR" altLang="en-US"/>
              <a:pPr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7438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1C3A24-21D1-476F-B505-49AE77F40A24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B1AFC-8E3B-4309-BABC-F3A0D6F41372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1B9ACB-7980-4E66-8669-3BD9312D59C4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8BBFE-E503-4672-A7D9-8AF18B20AE63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C9DC56-9AEE-4E5A-841A-FE53C73BA4CF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7B394-6C66-4AEA-8B4C-A0FAAAC9DE7E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71B318-70BA-4C3F-8C8E-23192DB5A94C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7A2E1-AA70-4AD7-AE56-6A6DA0DFB251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CA44BC-8C75-4A6E-A0F6-F1A2D7E3CD43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8A60B-644A-4C3D-8A39-A004E88CD135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080265-67DD-41C6-9BCE-C52E4E7DA17D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43AE2-F9E6-493D-863F-2D34E452FACD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C17250-2953-464F-8527-8E54C7FD0A2F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C12E7-5014-422A-BB21-F80F9DDD3A2C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DA6D88-BE0F-4DDA-B95D-955E387C517A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73D5B-60D2-4BE0-A101-2F5065B490B8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96DEDB-F5EE-46BA-BC25-1FE6BD02EAD9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027D5-281F-4DB3-9688-1B4CC628D655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6FD13B-FB2B-4CA8-BB40-543709BAB7EF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4401E-B7D3-4E10-8D1B-2B2FAB1DAAB6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21CA60-569D-4F66-927E-1FC6DA25CD85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8E63E-97DA-4D59-AD43-04D071A778DA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solidFill>
                  <a:srgbClr val="898989"/>
                </a:solidFill>
                <a:ea typeface="굴림" pitchFamily="50" charset="-127"/>
              </a:defRPr>
            </a:lvl1pPr>
          </a:lstStyle>
          <a:p>
            <a:fld id="{9DD27B58-B474-4150-BF09-B189675B4135}" type="datetimeFigureOut">
              <a:rPr lang="ko-KR" altLang="en-US"/>
              <a:pPr/>
              <a:t>2018-06-15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  <a:ea typeface="굴림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  <a:ea typeface="굴림" pitchFamily="50" charset="-127"/>
              </a:defRPr>
            </a:lvl1pPr>
          </a:lstStyle>
          <a:p>
            <a:fld id="{12B7E7C2-3191-4A96-885D-1E095A43DA59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e-future%20Products\School%20Phonics\School%20Phonics%20-%20School%20Phonics%20Student%20Book%202%255BMP3%255D\School%20Phonics_2_Audio\Track009_SP_Book2.mp3" TargetMode="Externa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e-future%20Products\School%20Phonics\School%20Phonics%20-%20School%20Phonics%20Student%20Book%202%255BMP3%255D\School%20Phonics_2_Audio\Track005_SP_Book2.mp3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ian@eltkorea.com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://www.efuture-el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373" y="1486583"/>
            <a:ext cx="7772400" cy="1077913"/>
          </a:xfrm>
        </p:spPr>
        <p:txBody>
          <a:bodyPr anchor="t">
            <a:normAutofit fontScale="90000"/>
          </a:bodyPr>
          <a:lstStyle/>
          <a:p>
            <a:r>
              <a:rPr lang="en-US" altLang="ko-KR" b="1" dirty="0" smtClean="0">
                <a:solidFill>
                  <a:srgbClr val="404040"/>
                </a:solidFill>
                <a:ea typeface="Arial Unicode MS" pitchFamily="50" charset="-127"/>
                <a:cs typeface="Arial Unicode MS" pitchFamily="50" charset="-127"/>
              </a:rPr>
              <a:t>Understanding and Teaching</a:t>
            </a:r>
            <a:endParaRPr lang="ko-KR" altLang="en-US" b="1" dirty="0">
              <a:solidFill>
                <a:srgbClr val="404040"/>
              </a:solidFill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913" y="4209809"/>
            <a:ext cx="7985125" cy="704850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898989"/>
                </a:solidFill>
                <a:ea typeface="굴림" pitchFamily="50" charset="-127"/>
              </a:rPr>
              <a:t>e-future Teacher Training Workshops</a:t>
            </a:r>
            <a:endParaRPr lang="ko-KR" altLang="en-US" dirty="0">
              <a:solidFill>
                <a:srgbClr val="898989"/>
              </a:solidFill>
              <a:ea typeface="굴림" pitchFamily="50" charset="-127"/>
            </a:endParaRPr>
          </a:p>
        </p:txBody>
      </p:sp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1371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32538"/>
            <a:ext cx="9144000" cy="525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latinLnBrk="1" hangingPunct="1"/>
            <a:r>
              <a:rPr lang="en-US" altLang="ko-KR" b="1" i="1">
                <a:solidFill>
                  <a:srgbClr val="7F7F7F"/>
                </a:solidFill>
                <a:ea typeface="굴림" pitchFamily="50" charset="-127"/>
                <a:cs typeface="Arial" pitchFamily="34" charset="0"/>
              </a:rPr>
              <a:t>For Better English Education</a:t>
            </a:r>
            <a:endParaRPr lang="ko-KR" altLang="en-US" b="1" i="1">
              <a:solidFill>
                <a:srgbClr val="7F7F7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078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over One Image Horizon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3751" y="4879826"/>
            <a:ext cx="3944439" cy="13010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4541" y="2210764"/>
            <a:ext cx="8721900" cy="225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computer engineer"/>
          <p:cNvPicPr>
            <a:picLocks noChangeAspect="1" noChangeArrowheads="1"/>
          </p:cNvPicPr>
          <p:nvPr/>
        </p:nvPicPr>
        <p:blipFill>
          <a:blip r:embed="rId2" cstate="print"/>
          <a:srcRect l="7059" r="17647"/>
          <a:stretch>
            <a:fillRect/>
          </a:stretch>
        </p:blipFill>
        <p:spPr bwMode="auto">
          <a:xfrm>
            <a:off x="0" y="3420888"/>
            <a:ext cx="4572000" cy="3437112"/>
          </a:xfrm>
          <a:prstGeom prst="rect">
            <a:avLst/>
          </a:prstGeom>
          <a:noFill/>
        </p:spPr>
      </p:pic>
      <p:pic>
        <p:nvPicPr>
          <p:cNvPr id="1026" name="Picture 2" descr="Image result for baseball player"/>
          <p:cNvPicPr>
            <a:picLocks noChangeAspect="1" noChangeArrowheads="1"/>
          </p:cNvPicPr>
          <p:nvPr/>
        </p:nvPicPr>
        <p:blipFill>
          <a:blip r:embed="rId3" cstate="print"/>
          <a:srcRect l="3751" r="16249" b="14530"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1028" name="Picture 4" descr="Image result for science teacher"/>
          <p:cNvPicPr>
            <a:picLocks noChangeAspect="1" noChangeArrowheads="1"/>
          </p:cNvPicPr>
          <p:nvPr/>
        </p:nvPicPr>
        <p:blipFill>
          <a:blip r:embed="rId4" cstate="print"/>
          <a:srcRect l="11100" r="9967" b="11112"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143000" y="3429000"/>
            <a:ext cx="6858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 t="14128"/>
          <a:stretch>
            <a:fillRect/>
          </a:stretch>
        </p:blipFill>
        <p:spPr bwMode="auto">
          <a:xfrm>
            <a:off x="2000232" y="857232"/>
            <a:ext cx="774962" cy="73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 t="14128"/>
          <a:stretch>
            <a:fillRect/>
          </a:stretch>
        </p:blipFill>
        <p:spPr bwMode="auto">
          <a:xfrm>
            <a:off x="5857884" y="428604"/>
            <a:ext cx="642942" cy="66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 t="14128"/>
          <a:stretch>
            <a:fillRect/>
          </a:stretch>
        </p:blipFill>
        <p:spPr bwMode="auto">
          <a:xfrm rot="263480">
            <a:off x="2143108" y="3786190"/>
            <a:ext cx="90182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Image result for pop group"/>
          <p:cNvPicPr>
            <a:picLocks noChangeAspect="1" noChangeArrowheads="1"/>
          </p:cNvPicPr>
          <p:nvPr/>
        </p:nvPicPr>
        <p:blipFill>
          <a:blip r:embed="rId8" cstate="print"/>
          <a:srcRect l="8219" t="1441" r="4110"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 t="19509"/>
          <a:stretch>
            <a:fillRect/>
          </a:stretch>
        </p:blipFill>
        <p:spPr bwMode="auto">
          <a:xfrm rot="281806">
            <a:off x="5140755" y="4067539"/>
            <a:ext cx="857256" cy="100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38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47700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/>
        </p:nvSpPr>
        <p:spPr>
          <a:xfrm>
            <a:off x="990600" y="152400"/>
            <a:ext cx="7772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GET TO KNOW </a:t>
            </a:r>
            <a:r>
              <a:rPr lang="en-US" altLang="ko-KR" sz="4400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YOUR PRESENTER</a:t>
            </a:r>
            <a:endParaRPr lang="ko-KR" altLang="en-US" sz="4400" dirty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4" name="Picture 13" descr="IMG_3716.JPG"/>
          <p:cNvPicPr>
            <a:picLocks noChangeAspect="1"/>
          </p:cNvPicPr>
          <p:nvPr/>
        </p:nvPicPr>
        <p:blipFill>
          <a:blip r:embed="rId2" cstate="print">
            <a:grayscl/>
          </a:blip>
          <a:srcRect b="36734"/>
          <a:stretch>
            <a:fillRect/>
          </a:stretch>
        </p:blipFill>
        <p:spPr>
          <a:xfrm>
            <a:off x="3276600" y="1066800"/>
            <a:ext cx="2489200" cy="2362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" name="Parallelogram 14"/>
          <p:cNvSpPr/>
          <p:nvPr/>
        </p:nvSpPr>
        <p:spPr>
          <a:xfrm>
            <a:off x="3429000" y="2971800"/>
            <a:ext cx="2209800" cy="457200"/>
          </a:xfrm>
          <a:prstGeom prst="parallelogram">
            <a:avLst/>
          </a:prstGeom>
          <a:solidFill>
            <a:srgbClr val="00B0F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atin typeface="Calibri" pitchFamily="34" charset="0"/>
              </a:rPr>
              <a:t>AARON</a:t>
            </a:r>
            <a:endParaRPr lang="ko-KR" altLang="en-US" sz="3600" dirty="0"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HOMETOWN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3886200"/>
            <a:ext cx="19812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>
                <a:solidFill>
                  <a:schemeClr val="tx1"/>
                </a:solidFill>
                <a:latin typeface="Calibri" pitchFamily="34" charset="0"/>
              </a:rPr>
              <a:t>1. Where is Aaron from? BONUS POINTS if you can be more specific. </a:t>
            </a:r>
            <a:endParaRPr lang="ko-KR" alt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622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TEAHCING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434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BEFORE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29388" y="3505200"/>
            <a:ext cx="202881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BIGGEST FEAR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2098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672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008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e-future_logo_sm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496" y="6540453"/>
            <a:ext cx="874504" cy="317548"/>
          </a:xfrm>
          <a:prstGeom prst="rect">
            <a:avLst/>
          </a:prstGeom>
        </p:spPr>
      </p:pic>
      <p:pic>
        <p:nvPicPr>
          <p:cNvPr id="27" name="Picture 2" descr="https://photos-5.dropbox.com/t/2/AABnExkyi2D7PhtT6hbrAfa0hn4VbZO452aIFIooZS4JFQ/12/355322348/png/32x32/3/1447045200/0/2/Speed%20Phonics_Logo.png/EP2htOUCGL4FIAIoAg/iQDk4N044TeTOM4_3E5QVdSt6Tn-suQSSU-Gcc3ZdLg?size_mode=2&amp;size=1024x7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6560821"/>
            <a:ext cx="457200" cy="29718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278857" y="3848643"/>
            <a:ext cx="1981200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>
                <a:solidFill>
                  <a:schemeClr val="tx1"/>
                </a:solidFill>
                <a:latin typeface="Calibri" pitchFamily="34" charset="0"/>
              </a:rPr>
              <a:t>2. What is my favorite part of teaching?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57686" y="3786190"/>
            <a:ext cx="19812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>
                <a:solidFill>
                  <a:schemeClr val="tx1"/>
                </a:solidFill>
                <a:latin typeface="Calibri" pitchFamily="34" charset="0"/>
              </a:rPr>
              <a:t>3. What did Aaron do before moving to South Korea? </a:t>
            </a:r>
            <a:endParaRPr lang="ko-KR" alt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43702" y="3786190"/>
            <a:ext cx="1981200" cy="1571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>
                <a:solidFill>
                  <a:schemeClr val="tx1"/>
                </a:solidFill>
                <a:latin typeface="Calibri" pitchFamily="34" charset="0"/>
              </a:rPr>
              <a:t>4. What is my biggest fear in life?</a:t>
            </a:r>
            <a:endParaRPr lang="ko-KR" alt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47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8" name="Picture 8" descr="Image result for clowns"/>
          <p:cNvPicPr>
            <a:picLocks noChangeAspect="1" noChangeArrowheads="1"/>
          </p:cNvPicPr>
          <p:nvPr/>
        </p:nvPicPr>
        <p:blipFill>
          <a:blip r:embed="rId2" cstate="print"/>
          <a:srcRect l="1470" t="5814" r="4412" b="5917"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61446" name="Picture 6" descr="Image result for heights"/>
          <p:cNvPicPr>
            <a:picLocks noChangeAspect="1" noChangeArrowheads="1"/>
          </p:cNvPicPr>
          <p:nvPr/>
        </p:nvPicPr>
        <p:blipFill>
          <a:blip r:embed="rId3" cstate="print"/>
          <a:srcRect l="6684" r="7760"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61444" name="Picture 4" descr="Image result for snakes"/>
          <p:cNvPicPr>
            <a:picLocks noChangeAspect="1" noChangeArrowheads="1"/>
          </p:cNvPicPr>
          <p:nvPr/>
        </p:nvPicPr>
        <p:blipFill>
          <a:blip r:embed="rId4" cstate="print"/>
          <a:srcRect l="10554" r="14398"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143000" y="3429000"/>
            <a:ext cx="6858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2" name="Picture 2" descr="Image result for public speaking"/>
          <p:cNvPicPr>
            <a:picLocks noChangeAspect="1" noChangeArrowheads="1"/>
          </p:cNvPicPr>
          <p:nvPr/>
        </p:nvPicPr>
        <p:blipFill>
          <a:blip r:embed="rId5" cstate="print"/>
          <a:srcRect l="5539" r="5852"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78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25" y="2595563"/>
            <a:ext cx="403860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4100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Meet &amp; Greet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410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086350" cy="46482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ko-KR" b="1">
                <a:ea typeface="굴림" pitchFamily="50" charset="-127"/>
              </a:rPr>
              <a:t>Ask and Answer</a:t>
            </a:r>
          </a:p>
          <a:p>
            <a:endParaRPr lang="en-US" altLang="ko-KR">
              <a:ea typeface="굴림" pitchFamily="50" charset="-127"/>
            </a:endParaRPr>
          </a:p>
          <a:p>
            <a:r>
              <a:rPr lang="en-US" altLang="ko-KR">
                <a:ea typeface="굴림" pitchFamily="50" charset="-127"/>
              </a:rPr>
              <a:t>Name</a:t>
            </a:r>
          </a:p>
          <a:p>
            <a:r>
              <a:rPr lang="en-US" altLang="ko-KR">
                <a:ea typeface="굴림" pitchFamily="50" charset="-127"/>
              </a:rPr>
              <a:t>Teaching experience</a:t>
            </a:r>
          </a:p>
          <a:p>
            <a:r>
              <a:rPr lang="en-US" altLang="ko-KR">
                <a:ea typeface="굴림" pitchFamily="50" charset="-127"/>
              </a:rPr>
              <a:t>Hardest class</a:t>
            </a:r>
          </a:p>
          <a:p>
            <a:r>
              <a:rPr lang="en-US" altLang="ko-KR">
                <a:ea typeface="굴림" pitchFamily="50" charset="-127"/>
              </a:rPr>
              <a:t>Why you teach English</a:t>
            </a:r>
          </a:p>
          <a:p>
            <a:r>
              <a:rPr lang="en-US" altLang="ko-KR">
                <a:ea typeface="굴림" pitchFamily="50" charset="-127"/>
              </a:rPr>
              <a:t>Something extra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6147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Program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6149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086350" cy="46482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ko-KR" b="1" dirty="0">
                <a:ea typeface="굴림" pitchFamily="50" charset="-127"/>
              </a:rPr>
              <a:t>What’s Covered</a:t>
            </a:r>
          </a:p>
          <a:p>
            <a:endParaRPr lang="en-US" altLang="ko-KR" dirty="0">
              <a:ea typeface="굴림" pitchFamily="50" charset="-127"/>
            </a:endParaRPr>
          </a:p>
          <a:p>
            <a:r>
              <a:rPr lang="en-US" altLang="ko-KR" dirty="0">
                <a:ea typeface="굴림" pitchFamily="50" charset="-127"/>
              </a:rPr>
              <a:t>Introduction to Phonics</a:t>
            </a:r>
          </a:p>
          <a:p>
            <a:r>
              <a:rPr lang="en-US" altLang="ko-KR" dirty="0">
                <a:ea typeface="굴림" pitchFamily="50" charset="-127"/>
              </a:rPr>
              <a:t>Planning Great Lessons</a:t>
            </a:r>
          </a:p>
          <a:p>
            <a:r>
              <a:rPr lang="en-US" altLang="ko-KR" dirty="0">
                <a:ea typeface="굴림" pitchFamily="50" charset="-127"/>
              </a:rPr>
              <a:t>Teaching </a:t>
            </a:r>
            <a:r>
              <a:rPr lang="en-US" altLang="ko-KR" dirty="0" smtClean="0">
                <a:ea typeface="굴림" pitchFamily="50" charset="-127"/>
              </a:rPr>
              <a:t>Techniques and Activities </a:t>
            </a:r>
            <a:endParaRPr lang="en-US" altLang="ko-KR" dirty="0">
              <a:ea typeface="굴림" pitchFamily="50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 flipH="1" flipV="1">
            <a:off x="5429250" y="2305050"/>
            <a:ext cx="2743200" cy="165735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615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69" t="44279" r="64966" b="34435"/>
          <a:stretch>
            <a:fillRect/>
          </a:stretch>
        </p:blipFill>
        <p:spPr bwMode="auto">
          <a:xfrm>
            <a:off x="5181600" y="2801938"/>
            <a:ext cx="3787775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38200"/>
            <a:ext cx="9144000" cy="601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8195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847975"/>
          </a:xfrm>
        </p:spPr>
        <p:txBody>
          <a:bodyPr/>
          <a:lstStyle/>
          <a:p>
            <a:r>
              <a:rPr lang="en-US" altLang="ko-KR" b="1" u="sng">
                <a:ea typeface="Arial Unicode MS" pitchFamily="50" charset="-127"/>
                <a:cs typeface="Arial Unicode MS" pitchFamily="50" charset="-127"/>
              </a:rPr>
              <a:t>Part 1</a:t>
            </a:r>
            <a:br>
              <a:rPr lang="en-US" altLang="ko-KR" b="1" u="sng"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sz="1500" b="1" u="sng"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b="1">
                <a:ea typeface="Arial Unicode MS" pitchFamily="50" charset="-127"/>
                <a:cs typeface="Arial Unicode MS" pitchFamily="50" charset="-127"/>
              </a:rPr>
              <a:t/>
            </a:r>
            <a:br>
              <a:rPr lang="en-US" altLang="ko-KR" b="1"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b="1">
                <a:ea typeface="Arial Unicode MS" pitchFamily="50" charset="-127"/>
                <a:cs typeface="Arial Unicode MS" pitchFamily="50" charset="-127"/>
              </a:rPr>
              <a:t>What should students learn?</a:t>
            </a:r>
            <a:endParaRPr lang="ko-KR" altLang="en-US" b="1"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1371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8197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 cstate="print"/>
          <a:srcRect l="6870" t="5220" r="11043" b="1904"/>
          <a:stretch>
            <a:fillRect/>
          </a:stretch>
        </p:blipFill>
        <p:spPr bwMode="auto">
          <a:xfrm>
            <a:off x="5237163" y="2462213"/>
            <a:ext cx="36671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138"/>
            <a:ext cx="4840288" cy="4933950"/>
          </a:xfrm>
        </p:spPr>
        <p:txBody>
          <a:bodyPr vert="horz"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altLang="ko-KR" b="1" dirty="0">
                <a:ea typeface="굴림" pitchFamily="50" charset="-127"/>
              </a:rPr>
              <a:t>Ask and Answer</a:t>
            </a:r>
          </a:p>
          <a:p>
            <a:endParaRPr lang="en-US" altLang="ko-KR" dirty="0">
              <a:ea typeface="굴림" pitchFamily="50" charset="-127"/>
            </a:endParaRPr>
          </a:p>
          <a:p>
            <a:pPr>
              <a:buFont typeface="Arial" pitchFamily="34" charset="0"/>
              <a:buAutoNum type="arabicPeriod"/>
            </a:pPr>
            <a:r>
              <a:rPr lang="en-US" altLang="ko-KR" dirty="0" smtClean="0">
                <a:ea typeface="굴림" pitchFamily="50" charset="-127"/>
              </a:rPr>
              <a:t>What is phonics?</a:t>
            </a:r>
            <a:endParaRPr lang="en-US" altLang="ko-KR" dirty="0">
              <a:ea typeface="굴림" pitchFamily="50" charset="-127"/>
            </a:endParaRPr>
          </a:p>
          <a:p>
            <a:pPr>
              <a:buFont typeface="Arial" pitchFamily="34" charset="0"/>
              <a:buAutoNum type="arabicPeriod"/>
            </a:pPr>
            <a:r>
              <a:rPr lang="en-US" altLang="ko-KR" dirty="0" smtClean="0">
                <a:ea typeface="굴림" pitchFamily="50" charset="-127"/>
              </a:rPr>
              <a:t>Do you teach phonics? </a:t>
            </a:r>
            <a:endParaRPr lang="en-US" altLang="ko-KR" dirty="0">
              <a:ea typeface="굴림" pitchFamily="50" charset="-127"/>
            </a:endParaRPr>
          </a:p>
          <a:p>
            <a:pPr>
              <a:buFont typeface="Arial" pitchFamily="34" charset="0"/>
              <a:buAutoNum type="arabicPeriod"/>
            </a:pPr>
            <a:r>
              <a:rPr lang="en-US" altLang="ko-KR" dirty="0">
                <a:ea typeface="굴림" pitchFamily="50" charset="-127"/>
              </a:rPr>
              <a:t>What is difficult about teaching phonics?</a:t>
            </a:r>
          </a:p>
          <a:p>
            <a:pPr>
              <a:buFont typeface="Arial" pitchFamily="34" charset="0"/>
              <a:buAutoNum type="arabicPeriod"/>
            </a:pPr>
            <a:r>
              <a:rPr lang="en-US" altLang="ko-KR" dirty="0">
                <a:ea typeface="굴림" pitchFamily="50" charset="-127"/>
              </a:rPr>
              <a:t>What is easy about teaching phonics? </a:t>
            </a:r>
            <a:endParaRPr lang="ko-KR" altLang="en-US" dirty="0">
              <a:ea typeface="굴림" pitchFamily="50" charset="-127"/>
            </a:endParaRPr>
          </a:p>
        </p:txBody>
      </p:sp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9221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0" y="76200"/>
            <a:ext cx="59436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eaLnBrk="1" latinLnBrk="1" hangingPunct="1"/>
            <a:r>
              <a:rPr lang="en-US" altLang="ko-KR" sz="3400" b="1">
                <a:solidFill>
                  <a:schemeClr val="bg1"/>
                </a:solidFill>
                <a:ea typeface="굴림" pitchFamily="50" charset="-127"/>
              </a:rPr>
              <a:t>Phonics</a:t>
            </a:r>
            <a:endParaRPr lang="ko-KR" altLang="en-US" sz="34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08113"/>
            <a:ext cx="8229600" cy="5006975"/>
          </a:xfrm>
        </p:spPr>
        <p:txBody>
          <a:bodyPr vert="horz"/>
          <a:lstStyle/>
          <a:p>
            <a:r>
              <a:rPr lang="en-US" altLang="ko-KR">
                <a:ea typeface="굴림" pitchFamily="50" charset="-127"/>
              </a:rPr>
              <a:t>Phonics is a skill to help students decode words. It helps students read. </a:t>
            </a:r>
            <a:endParaRPr lang="ko-KR" altLang="en-US">
              <a:ea typeface="굴림" pitchFamily="50" charset="-127"/>
            </a:endParaRPr>
          </a:p>
        </p:txBody>
      </p:sp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10244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0" y="76200"/>
            <a:ext cx="59436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eaLnBrk="1" latinLnBrk="1" hangingPunct="1"/>
            <a:r>
              <a:rPr lang="en-US" altLang="ko-KR" sz="3400" b="1">
                <a:solidFill>
                  <a:schemeClr val="bg1"/>
                </a:solidFill>
                <a:ea typeface="굴림" pitchFamily="50" charset="-127"/>
              </a:rPr>
              <a:t>Phonics</a:t>
            </a:r>
            <a:endParaRPr lang="ko-KR" altLang="en-US" sz="34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25488" y="2649538"/>
          <a:ext cx="7693025" cy="3552828"/>
        </p:xfrm>
        <a:graphic>
          <a:graphicData uri="http://schemas.openxmlformats.org/drawingml/2006/table">
            <a:tbl>
              <a:tblPr/>
              <a:tblGrid>
                <a:gridCol w="1190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01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04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Vol.</a:t>
                      </a:r>
                      <a:endParaRPr kumimoji="0" lang="ko-KR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Target</a:t>
                      </a:r>
                      <a:endParaRPr kumimoji="0" lang="ko-KR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Example</a:t>
                      </a:r>
                      <a:endParaRPr kumimoji="0" lang="ko-KR" altLang="en-US" sz="2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1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The Alphabet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Aa, Bb, Cc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2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Short vowels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Cat, jet, mit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3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Long Vowels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Cake, pine, rose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4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Consonant Blends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Break, slide, thin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5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Vowel Blend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Green, nail, corn</a:t>
                      </a:r>
                      <a:endParaRPr kumimoji="0" lang="ko-KR" alt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666754" cy="254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ysClr val="windowText" lastClr="000000"/>
                </a:solidFill>
                <a:latin typeface="EFUTURE5_EB" pitchFamily="50" charset="0"/>
              </a:rPr>
              <a:t>F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7661" y="0"/>
            <a:ext cx="1363883" cy="254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ysClr val="windowText" lastClr="000000"/>
                </a:solidFill>
                <a:latin typeface="EFUTURE5_EB" pitchFamily="50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3333510" y="0"/>
            <a:ext cx="856525" cy="254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ysClr val="windowText" lastClr="000000"/>
                </a:solidFill>
                <a:latin typeface="EFUTURE5_EB" pitchFamily="50" charset="0"/>
              </a:rPr>
              <a:t>N</a:t>
            </a:r>
            <a:endParaRPr lang="en-US" sz="9600" dirty="0" smtClean="0">
              <a:solidFill>
                <a:sysClr val="windowText" lastClr="000000"/>
              </a:solidFill>
              <a:latin typeface="EFUTURE5_EB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68278"/>
            <a:ext cx="1030147" cy="1259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600" dirty="0" smtClean="0">
                <a:solidFill>
                  <a:sysClr val="windowText" lastClr="000000"/>
                </a:solidFill>
                <a:latin typeface="궁서" pitchFamily="18" charset="-127"/>
                <a:ea typeface="궁서" pitchFamily="18" charset="-127"/>
              </a:rPr>
              <a:t>ㅊ</a:t>
            </a:r>
            <a:endParaRPr lang="en-US" sz="9600" dirty="0" smtClean="0">
              <a:solidFill>
                <a:sysClr val="windowText" lastClr="000000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311570"/>
            <a:ext cx="3067291" cy="254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0" dirty="0" smtClean="0">
              <a:solidFill>
                <a:sysClr val="windowText" lastClr="000000"/>
              </a:solidFill>
              <a:latin typeface="EFUTURE5_EB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81224"/>
            <a:ext cx="1210620" cy="143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9563" y="4583935"/>
            <a:ext cx="1353394" cy="158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9742" y="4472288"/>
            <a:ext cx="1423909" cy="168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879939" y="0"/>
            <a:ext cx="3264062" cy="254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 dirty="0" smtClean="0">
                <a:solidFill>
                  <a:sysClr val="windowText" lastClr="000000"/>
                </a:solidFill>
                <a:latin typeface="EFUTURE5_EB" pitchFamily="50" charset="0"/>
              </a:rPr>
              <a:t>FAN</a:t>
            </a:r>
            <a:endParaRPr lang="en-US" sz="11000" dirty="0" smtClean="0">
              <a:solidFill>
                <a:sysClr val="windowText" lastClr="000000"/>
              </a:solidFill>
              <a:latin typeface="EFUTURE5_EB" pitchFamily="50" charset="0"/>
            </a:endParaRPr>
          </a:p>
        </p:txBody>
      </p:sp>
      <p:sp>
        <p:nvSpPr>
          <p:cNvPr id="13" name="Minus 12"/>
          <p:cNvSpPr/>
          <p:nvPr/>
        </p:nvSpPr>
        <p:spPr>
          <a:xfrm>
            <a:off x="1296364" y="1157469"/>
            <a:ext cx="520861" cy="266218"/>
          </a:xfrm>
          <a:prstGeom prst="mathMin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>
            <a:off x="2721979" y="1170973"/>
            <a:ext cx="520861" cy="266218"/>
          </a:xfrm>
          <a:prstGeom prst="mathMin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5858" y="2758633"/>
            <a:ext cx="1250066" cy="1259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600" dirty="0" smtClean="0">
                <a:solidFill>
                  <a:sysClr val="windowText" lastClr="000000"/>
                </a:solidFill>
                <a:latin typeface="궁서" pitchFamily="18" charset="-127"/>
                <a:ea typeface="궁서" pitchFamily="18" charset="-127"/>
              </a:rPr>
              <a:t>ㅏ</a:t>
            </a:r>
            <a:endParaRPr lang="en-US" sz="9600" dirty="0" smtClean="0">
              <a:solidFill>
                <a:sysClr val="windowText" lastClr="000000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7382" y="2714263"/>
            <a:ext cx="1250066" cy="1259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600" dirty="0" smtClean="0">
                <a:solidFill>
                  <a:sysClr val="windowText" lastClr="000000"/>
                </a:solidFill>
                <a:latin typeface="궁서" pitchFamily="18" charset="-127"/>
                <a:ea typeface="궁서" pitchFamily="18" charset="-127"/>
              </a:rPr>
              <a:t>ㅁ</a:t>
            </a:r>
            <a:endParaRPr lang="en-US" sz="9600" dirty="0" smtClean="0">
              <a:solidFill>
                <a:sysClr val="windowText" lastClr="000000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22607" y="2693044"/>
            <a:ext cx="1250066" cy="1259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600" dirty="0" smtClean="0">
                <a:solidFill>
                  <a:sysClr val="windowText" lastClr="000000"/>
                </a:solidFill>
                <a:latin typeface="궁서" pitchFamily="18" charset="-127"/>
                <a:ea typeface="궁서" pitchFamily="18" charset="-127"/>
              </a:rPr>
              <a:t>ㄴ</a:t>
            </a:r>
            <a:endParaRPr lang="en-US" sz="9600" dirty="0" smtClean="0">
              <a:solidFill>
                <a:sysClr val="windowText" lastClr="000000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62086" y="2752845"/>
            <a:ext cx="1250066" cy="1259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600" dirty="0" smtClean="0">
                <a:solidFill>
                  <a:sysClr val="windowText" lastClr="000000"/>
                </a:solidFill>
                <a:latin typeface="궁서" pitchFamily="18" charset="-127"/>
                <a:ea typeface="궁서" pitchFamily="18" charset="-127"/>
              </a:rPr>
              <a:t>ㅏ</a:t>
            </a:r>
            <a:endParaRPr lang="en-US" sz="9600" dirty="0" smtClean="0">
              <a:solidFill>
                <a:sysClr val="windowText" lastClr="000000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19" name="Minus 18"/>
          <p:cNvSpPr/>
          <p:nvPr/>
        </p:nvSpPr>
        <p:spPr>
          <a:xfrm>
            <a:off x="846880" y="3289141"/>
            <a:ext cx="414761" cy="241137"/>
          </a:xfrm>
          <a:prstGeom prst="mathMin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1763210" y="3279495"/>
            <a:ext cx="412831" cy="239209"/>
          </a:xfrm>
          <a:prstGeom prst="mathMin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>
            <a:off x="2793357" y="3279494"/>
            <a:ext cx="424405" cy="250784"/>
          </a:xfrm>
          <a:prstGeom prst="mathMin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3916101" y="3256345"/>
            <a:ext cx="412831" cy="239209"/>
          </a:xfrm>
          <a:prstGeom prst="mathMin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99858" y="2270568"/>
            <a:ext cx="3217762" cy="212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0" dirty="0" smtClean="0">
                <a:solidFill>
                  <a:sysClr val="windowText" lastClr="000000"/>
                </a:solidFill>
                <a:latin typeface="궁서" pitchFamily="18" charset="-127"/>
                <a:ea typeface="궁서" pitchFamily="18" charset="-127"/>
              </a:rPr>
              <a:t>참나</a:t>
            </a:r>
            <a:endParaRPr lang="en-US" sz="11000" dirty="0" smtClean="0">
              <a:solidFill>
                <a:sysClr val="windowText" lastClr="000000"/>
              </a:solidFill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24" name="Minus 23"/>
          <p:cNvSpPr/>
          <p:nvPr/>
        </p:nvSpPr>
        <p:spPr>
          <a:xfrm>
            <a:off x="1323371" y="5143019"/>
            <a:ext cx="520861" cy="266218"/>
          </a:xfrm>
          <a:prstGeom prst="mathMin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3441538" y="5200892"/>
            <a:ext cx="520861" cy="266218"/>
          </a:xfrm>
          <a:prstGeom prst="mathMin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79938" y="4145666"/>
            <a:ext cx="3264062" cy="254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 dirty="0" smtClean="0">
                <a:solidFill>
                  <a:sysClr val="windowText" lastClr="000000"/>
                </a:solidFill>
                <a:latin typeface="EFUTURE5_EB" pitchFamily="50" charset="0"/>
              </a:rPr>
              <a:t>???</a:t>
            </a:r>
            <a:endParaRPr lang="en-US" sz="11000" dirty="0" smtClean="0">
              <a:solidFill>
                <a:sysClr val="windowText" lastClr="000000"/>
              </a:solidFill>
              <a:latin typeface="EFUTURE5_EB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349" y="1231921"/>
            <a:ext cx="8018463" cy="5307775"/>
          </a:xfrm>
        </p:spPr>
        <p:txBody>
          <a:bodyPr vert="horz"/>
          <a:lstStyle/>
          <a:p>
            <a:pPr>
              <a:buFont typeface="Arial" pitchFamily="34" charset="0"/>
              <a:buNone/>
            </a:pPr>
            <a:r>
              <a:rPr lang="en-US" altLang="ko-KR" b="1" dirty="0">
                <a:ea typeface="굴림" pitchFamily="50" charset="-127"/>
              </a:rPr>
              <a:t>Sight Words</a:t>
            </a:r>
          </a:p>
          <a:p>
            <a:pPr>
              <a:buNone/>
            </a:pPr>
            <a:endParaRPr lang="en-US" altLang="ko-KR" dirty="0">
              <a:ea typeface="굴림" pitchFamily="50" charset="-127"/>
            </a:endParaRPr>
          </a:p>
          <a:p>
            <a:r>
              <a:rPr lang="en-US" altLang="ko-KR" dirty="0">
                <a:ea typeface="굴림" pitchFamily="50" charset="-127"/>
              </a:rPr>
              <a:t>Sight words are </a:t>
            </a:r>
            <a:r>
              <a:rPr lang="en-US" altLang="ko-KR" u="sng" dirty="0">
                <a:ea typeface="굴림" pitchFamily="50" charset="-127"/>
              </a:rPr>
              <a:t>phonetically irregular </a:t>
            </a:r>
            <a:r>
              <a:rPr lang="en-US" altLang="ko-KR" dirty="0">
                <a:ea typeface="굴림" pitchFamily="50" charset="-127"/>
              </a:rPr>
              <a:t>words (you </a:t>
            </a:r>
            <a:r>
              <a:rPr lang="en-US" altLang="ko-KR" u="sng" dirty="0">
                <a:ea typeface="굴림" pitchFamily="50" charset="-127"/>
              </a:rPr>
              <a:t>cannot use phonics</a:t>
            </a:r>
            <a:r>
              <a:rPr lang="en-US" altLang="ko-KR" dirty="0">
                <a:ea typeface="굴림" pitchFamily="50" charset="-127"/>
              </a:rPr>
              <a:t> to read them).</a:t>
            </a:r>
          </a:p>
          <a:p>
            <a:r>
              <a:rPr lang="en-US" altLang="ko-KR" dirty="0">
                <a:ea typeface="굴림" pitchFamily="50" charset="-127"/>
              </a:rPr>
              <a:t>Students </a:t>
            </a:r>
            <a:r>
              <a:rPr lang="en-US" altLang="ko-KR" u="sng" dirty="0">
                <a:ea typeface="굴림" pitchFamily="50" charset="-127"/>
              </a:rPr>
              <a:t>must learn </a:t>
            </a:r>
            <a:r>
              <a:rPr lang="en-US" altLang="ko-KR" dirty="0">
                <a:ea typeface="굴림" pitchFamily="50" charset="-127"/>
              </a:rPr>
              <a:t>sight words</a:t>
            </a:r>
          </a:p>
          <a:p>
            <a:r>
              <a:rPr lang="en-US" altLang="ko-KR" dirty="0">
                <a:ea typeface="굴림" pitchFamily="50" charset="-127"/>
              </a:rPr>
              <a:t>Sight words are very frequent. You learn to read them </a:t>
            </a:r>
            <a:r>
              <a:rPr lang="en-US" altLang="ko-KR" u="sng" dirty="0" smtClean="0">
                <a:ea typeface="굴림" pitchFamily="50" charset="-127"/>
              </a:rPr>
              <a:t>automatically</a:t>
            </a:r>
          </a:p>
          <a:p>
            <a:r>
              <a:rPr lang="en-US" altLang="ko-KR" i="1" dirty="0" smtClean="0">
                <a:ea typeface="굴림" pitchFamily="50" charset="-127"/>
              </a:rPr>
              <a:t>Examples</a:t>
            </a:r>
            <a:r>
              <a:rPr lang="en-US" altLang="ko-KR" dirty="0" smtClean="0">
                <a:ea typeface="굴림" pitchFamily="50" charset="-127"/>
              </a:rPr>
              <a:t>: a, an, the, could, </a:t>
            </a:r>
            <a:r>
              <a:rPr lang="en-US" altLang="ko-KR" dirty="0" smtClean="0">
                <a:ea typeface="굴림" pitchFamily="50" charset="-127"/>
              </a:rPr>
              <a:t>did, from, at</a:t>
            </a:r>
            <a:endParaRPr lang="en-US" altLang="ko-KR" dirty="0">
              <a:ea typeface="굴림" pitchFamily="50" charset="-127"/>
            </a:endParaRPr>
          </a:p>
          <a:p>
            <a:endParaRPr lang="ko-KR" altLang="en-US" dirty="0">
              <a:ea typeface="굴림" pitchFamily="50" charset="-127"/>
            </a:endParaRPr>
          </a:p>
        </p:txBody>
      </p:sp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11268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0" y="76200"/>
            <a:ext cx="59436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eaLnBrk="1" latinLnBrk="1" hangingPunct="1"/>
            <a:r>
              <a:rPr lang="en-US" altLang="ko-KR" sz="3400" b="1">
                <a:solidFill>
                  <a:schemeClr val="bg1"/>
                </a:solidFill>
                <a:ea typeface="굴림" pitchFamily="50" charset="-127"/>
              </a:rPr>
              <a:t>Phonics</a:t>
            </a:r>
            <a:endParaRPr lang="ko-KR" altLang="en-US" sz="34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nual Input 4"/>
          <p:cNvSpPr/>
          <p:nvPr/>
        </p:nvSpPr>
        <p:spPr>
          <a:xfrm flipH="1" flipV="1">
            <a:off x="0" y="0"/>
            <a:ext cx="9144000" cy="1071546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7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0" y="1214422"/>
            <a:ext cx="9144000" cy="20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dirty="0"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Let’s Warm Up</a:t>
            </a:r>
          </a:p>
        </p:txBody>
      </p:sp>
      <p:pic>
        <p:nvPicPr>
          <p:cNvPr id="91148" name="Picture 12" descr="Image result for two people clapping hand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000216"/>
            <a:ext cx="9565172" cy="4857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66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81" y="0"/>
            <a:ext cx="51364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6136" y="3201184"/>
            <a:ext cx="52959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93825"/>
            <a:ext cx="8339138" cy="5021263"/>
          </a:xfrm>
        </p:spPr>
        <p:txBody>
          <a:bodyPr vert="horz"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altLang="ko-KR" b="1">
                <a:ea typeface="굴림" pitchFamily="50" charset="-127"/>
              </a:rPr>
              <a:t>What should students learn? </a:t>
            </a:r>
          </a:p>
          <a:p>
            <a:endParaRPr lang="en-US" altLang="ko-KR">
              <a:ea typeface="굴림" pitchFamily="50" charset="-127"/>
            </a:endParaRPr>
          </a:p>
          <a:p>
            <a:r>
              <a:rPr lang="en-US" altLang="ko-KR">
                <a:ea typeface="굴림" pitchFamily="50" charset="-127"/>
              </a:rPr>
              <a:t>Decoding skills</a:t>
            </a:r>
            <a:r>
              <a:rPr lang="en-US" altLang="ko-KR">
                <a:latin typeface="Arial Narrow" pitchFamily="34" charset="0"/>
                <a:ea typeface="굴림" pitchFamily="50" charset="-127"/>
              </a:rPr>
              <a:t> (how to put sounds together)</a:t>
            </a:r>
          </a:p>
          <a:p>
            <a:r>
              <a:rPr lang="en-US" altLang="ko-KR">
                <a:ea typeface="굴림" pitchFamily="50" charset="-127"/>
              </a:rPr>
              <a:t>Sight words </a:t>
            </a:r>
            <a:r>
              <a:rPr lang="en-US" altLang="ko-KR">
                <a:latin typeface="Arial Narrow" pitchFamily="34" charset="0"/>
                <a:ea typeface="굴림" pitchFamily="50" charset="-127"/>
              </a:rPr>
              <a:t>(see list in back of book)</a:t>
            </a:r>
          </a:p>
          <a:p>
            <a:r>
              <a:rPr lang="en-US" altLang="ko-KR">
                <a:ea typeface="굴림" pitchFamily="50" charset="-127"/>
              </a:rPr>
              <a:t>Basic vocabulary</a:t>
            </a:r>
          </a:p>
          <a:p>
            <a:r>
              <a:rPr lang="en-US" altLang="ko-KR">
                <a:ea typeface="굴림" pitchFamily="50" charset="-127"/>
              </a:rPr>
              <a:t>Basic classroom language</a:t>
            </a:r>
            <a:endParaRPr lang="ko-KR" altLang="en-US">
              <a:ea typeface="굴림" pitchFamily="50" charset="-127"/>
            </a:endParaRPr>
          </a:p>
        </p:txBody>
      </p:sp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13316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0" y="76200"/>
            <a:ext cx="59436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eaLnBrk="1" latinLnBrk="1" hangingPunct="1"/>
            <a:r>
              <a:rPr lang="en-US" altLang="ko-KR" sz="3400" b="1">
                <a:solidFill>
                  <a:schemeClr val="bg1"/>
                </a:solidFill>
                <a:ea typeface="굴림" pitchFamily="50" charset="-127"/>
              </a:rPr>
              <a:t>Phonics</a:t>
            </a:r>
            <a:endParaRPr lang="ko-KR" altLang="en-US" sz="34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93825"/>
            <a:ext cx="8339138" cy="5021263"/>
          </a:xfrm>
        </p:spPr>
        <p:txBody>
          <a:bodyPr vert="horz"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altLang="ko-KR" b="1" dirty="0">
                <a:ea typeface="굴림" pitchFamily="50" charset="-127"/>
              </a:rPr>
              <a:t>Why should students learn phonics?</a:t>
            </a:r>
          </a:p>
          <a:p>
            <a:endParaRPr lang="en-US" altLang="ko-KR" dirty="0">
              <a:ea typeface="굴림" pitchFamily="50" charset="-127"/>
            </a:endParaRPr>
          </a:p>
          <a:p>
            <a:r>
              <a:rPr lang="en-US" altLang="ko-KR" dirty="0">
                <a:ea typeface="굴림" pitchFamily="50" charset="-127"/>
              </a:rPr>
              <a:t>Phonics is an </a:t>
            </a:r>
            <a:r>
              <a:rPr lang="en-US" altLang="ko-KR" u="sng" dirty="0">
                <a:ea typeface="굴림" pitchFamily="50" charset="-127"/>
              </a:rPr>
              <a:t>essential foundation skill</a:t>
            </a:r>
            <a:endParaRPr lang="en-US" altLang="ko-KR" u="sng" dirty="0">
              <a:latin typeface="Arial Narrow" pitchFamily="34" charset="0"/>
              <a:ea typeface="굴림" pitchFamily="50" charset="-127"/>
            </a:endParaRPr>
          </a:p>
          <a:p>
            <a:r>
              <a:rPr lang="en-US" altLang="ko-KR" dirty="0">
                <a:ea typeface="굴림" pitchFamily="50" charset="-127"/>
              </a:rPr>
              <a:t>Phonics especially helps with reading</a:t>
            </a:r>
          </a:p>
          <a:p>
            <a:r>
              <a:rPr lang="en-US" altLang="ko-KR" dirty="0">
                <a:ea typeface="굴림" pitchFamily="50" charset="-127"/>
              </a:rPr>
              <a:t>EFL students can get a lot of input through reading</a:t>
            </a:r>
          </a:p>
        </p:txBody>
      </p:sp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14340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0" y="76200"/>
            <a:ext cx="59436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eaLnBrk="1" latinLnBrk="1" hangingPunct="1"/>
            <a:r>
              <a:rPr lang="en-US" altLang="ko-KR" sz="3400" b="1">
                <a:solidFill>
                  <a:schemeClr val="bg1"/>
                </a:solidFill>
                <a:ea typeface="굴림" pitchFamily="50" charset="-127"/>
              </a:rPr>
              <a:t>Phonics</a:t>
            </a:r>
            <a:endParaRPr lang="ko-KR" altLang="en-US" sz="34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38200"/>
            <a:ext cx="9144000" cy="601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5603" name="Title 1"/>
          <p:cNvSpPr>
            <a:spLocks noGrp="1"/>
          </p:cNvSpPr>
          <p:nvPr>
            <p:ph type="ctrTitle"/>
          </p:nvPr>
        </p:nvSpPr>
        <p:spPr>
          <a:xfrm>
            <a:off x="566738" y="2130425"/>
            <a:ext cx="8069262" cy="2847975"/>
          </a:xfrm>
        </p:spPr>
        <p:txBody>
          <a:bodyPr/>
          <a:lstStyle/>
          <a:p>
            <a:r>
              <a:rPr lang="en-US" altLang="ko-KR" b="1" u="sng" dirty="0">
                <a:ea typeface="Arial Unicode MS" pitchFamily="50" charset="-127"/>
                <a:cs typeface="Arial Unicode MS" pitchFamily="50" charset="-127"/>
              </a:rPr>
              <a:t>Part </a:t>
            </a:r>
            <a:r>
              <a:rPr lang="en-US" altLang="ko-KR" b="1" u="sng" dirty="0" smtClean="0">
                <a:ea typeface="Arial Unicode MS" pitchFamily="50" charset="-127"/>
                <a:cs typeface="Arial Unicode MS" pitchFamily="50" charset="-127"/>
              </a:rPr>
              <a:t>2</a:t>
            </a:r>
            <a:r>
              <a:rPr lang="en-US" altLang="ko-KR" b="1" u="sng" dirty="0">
                <a:ea typeface="Arial Unicode MS" pitchFamily="50" charset="-127"/>
                <a:cs typeface="Arial Unicode MS" pitchFamily="50" charset="-127"/>
              </a:rPr>
              <a:t/>
            </a:r>
            <a:br>
              <a:rPr lang="en-US" altLang="ko-KR" b="1" u="sng" dirty="0"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sz="1500" b="1" u="sng" dirty="0"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b="1" dirty="0">
                <a:ea typeface="Arial Unicode MS" pitchFamily="50" charset="-127"/>
                <a:cs typeface="Arial Unicode MS" pitchFamily="50" charset="-127"/>
              </a:rPr>
              <a:t/>
            </a:r>
            <a:br>
              <a:rPr lang="en-US" altLang="ko-KR" b="1" dirty="0"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b="1" dirty="0">
                <a:ea typeface="Arial Unicode MS" pitchFamily="50" charset="-127"/>
                <a:cs typeface="Arial Unicode MS" pitchFamily="50" charset="-127"/>
              </a:rPr>
              <a:t>Creating Successful Lessons</a:t>
            </a:r>
            <a:br>
              <a:rPr lang="en-US" altLang="ko-KR" b="1" dirty="0"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b="1" dirty="0">
                <a:ea typeface="Arial Unicode MS" pitchFamily="50" charset="-127"/>
                <a:cs typeface="Arial Unicode MS" pitchFamily="50" charset="-127"/>
              </a:rPr>
              <a:t>(Lesson Planning)</a:t>
            </a:r>
            <a:endParaRPr lang="ko-KR" altLang="en-US" b="1" dirty="0"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1371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25605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2" cstate="print"/>
          <a:srcRect l="16730" t="5750" r="12131"/>
          <a:stretch>
            <a:fillRect/>
          </a:stretch>
        </p:blipFill>
        <p:spPr bwMode="auto">
          <a:xfrm>
            <a:off x="4394200" y="2135188"/>
            <a:ext cx="4440238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26628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Lesson Planning 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26630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257800" cy="51054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ko-KR" b="1">
                <a:ea typeface="굴림" pitchFamily="50" charset="-127"/>
              </a:rPr>
              <a:t>Ask and Answer</a:t>
            </a:r>
          </a:p>
          <a:p>
            <a:endParaRPr lang="en-US" altLang="ko-KR">
              <a:ea typeface="굴림" pitchFamily="50" charset="-127"/>
            </a:endParaRPr>
          </a:p>
          <a:p>
            <a:r>
              <a:rPr lang="en-US" altLang="ko-KR">
                <a:ea typeface="굴림" pitchFamily="50" charset="-127"/>
              </a:rPr>
              <a:t>How much time do you spend planning your lessons? </a:t>
            </a:r>
          </a:p>
          <a:p>
            <a:r>
              <a:rPr lang="en-US" altLang="ko-KR">
                <a:ea typeface="굴림" pitchFamily="50" charset="-127"/>
              </a:rPr>
              <a:t>How do you plan your lessons? </a:t>
            </a:r>
          </a:p>
          <a:p>
            <a:r>
              <a:rPr lang="en-US" altLang="ko-KR">
                <a:ea typeface="굴림" pitchFamily="50" charset="-127"/>
              </a:rPr>
              <a:t>Do you have any challenges?</a:t>
            </a:r>
          </a:p>
          <a:p>
            <a:endParaRPr lang="en-US" altLang="ko-KR">
              <a:ea typeface="굴림" pitchFamily="50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57200" y="1466850"/>
            <a:ext cx="8362950" cy="465931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400" b="1">
                <a:ea typeface="굴림" pitchFamily="50" charset="-127"/>
              </a:rPr>
              <a:t>Put the lesson stages in the best order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000" b="1">
              <a:ea typeface="굴림" pitchFamily="50" charset="-127"/>
            </a:endParaRPr>
          </a:p>
          <a:p>
            <a:pPr marL="514350" indent="-514350"/>
            <a:r>
              <a:rPr lang="en-US" altLang="ko-KR" sz="3500">
                <a:ea typeface="굴림" pitchFamily="50" charset="-127"/>
              </a:rPr>
              <a:t>Wrap-up / Homework</a:t>
            </a:r>
          </a:p>
          <a:p>
            <a:pPr marL="514350" indent="-514350"/>
            <a:r>
              <a:rPr lang="en-US" altLang="ko-KR" sz="3500">
                <a:ea typeface="굴림" pitchFamily="50" charset="-127"/>
              </a:rPr>
              <a:t>Practice new sounds / words</a:t>
            </a:r>
          </a:p>
          <a:p>
            <a:pPr marL="514350" indent="-514350"/>
            <a:r>
              <a:rPr lang="en-US" altLang="ko-KR" sz="3500">
                <a:ea typeface="굴림" pitchFamily="50" charset="-127"/>
              </a:rPr>
              <a:t>Warm-up / Review last lesson</a:t>
            </a:r>
          </a:p>
          <a:p>
            <a:pPr marL="514350" indent="-514350"/>
            <a:r>
              <a:rPr lang="en-US" altLang="ko-KR" sz="3500">
                <a:ea typeface="굴림" pitchFamily="50" charset="-127"/>
              </a:rPr>
              <a:t>Teacher reflects on the day’s lesson</a:t>
            </a:r>
          </a:p>
          <a:p>
            <a:pPr marL="514350" indent="-514350"/>
            <a:r>
              <a:rPr lang="en-US" altLang="ko-KR" sz="3500">
                <a:ea typeface="굴림" pitchFamily="50" charset="-127"/>
              </a:rPr>
              <a:t>Introduce new sounds / words</a:t>
            </a:r>
          </a:p>
          <a:p>
            <a:pPr marL="514350" indent="-514350"/>
            <a:r>
              <a:rPr lang="en-US" altLang="ko-KR" sz="3500">
                <a:ea typeface="굴림" pitchFamily="50" charset="-127"/>
              </a:rPr>
              <a:t>Productive game</a:t>
            </a: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27652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048000" y="76200"/>
            <a:ext cx="59436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eaLnBrk="1" latinLnBrk="1" hangingPunct="1"/>
            <a:r>
              <a:rPr lang="en-US" altLang="ko-KR" sz="3400" b="1">
                <a:solidFill>
                  <a:schemeClr val="bg1"/>
                </a:solidFill>
                <a:ea typeface="굴림" pitchFamily="50" charset="-127"/>
              </a:rPr>
              <a:t>Lesson Planning</a:t>
            </a:r>
            <a:endParaRPr lang="ko-KR" altLang="en-US" sz="34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362950" cy="479266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>
                <a:ea typeface="굴림" pitchFamily="50" charset="-127"/>
              </a:rPr>
              <a:t>Lesson Stages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000" b="1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Warm-up / Review last lesson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Introduce new sounds / words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Practice new sounds / words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Productive game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Wrap-up / Homework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Teacher reflects on the day’s lesson</a:t>
            </a: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28676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048000" y="76200"/>
            <a:ext cx="59436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eaLnBrk="1" latinLnBrk="1" hangingPunct="1"/>
            <a:r>
              <a:rPr lang="en-US" altLang="ko-KR" sz="3400" b="1">
                <a:solidFill>
                  <a:schemeClr val="bg1"/>
                </a:solidFill>
                <a:ea typeface="굴림" pitchFamily="50" charset="-127"/>
              </a:rPr>
              <a:t>Lesson Planning</a:t>
            </a:r>
            <a:endParaRPr lang="ko-KR" altLang="en-US" sz="34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29699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Lesson Planning 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51054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ko-KR" b="1" dirty="0">
                <a:ea typeface="굴림" pitchFamily="50" charset="-127"/>
              </a:rPr>
              <a:t>Lesson Planning Top Tips</a:t>
            </a:r>
          </a:p>
          <a:p>
            <a:pPr>
              <a:buFont typeface="Arial" pitchFamily="34" charset="0"/>
              <a:buNone/>
            </a:pPr>
            <a:endParaRPr lang="en-US" altLang="ko-KR" sz="1500" dirty="0">
              <a:ea typeface="굴림" pitchFamily="50" charset="-127"/>
            </a:endParaRPr>
          </a:p>
          <a:p>
            <a:r>
              <a:rPr lang="en-US" altLang="ko-KR" dirty="0">
                <a:ea typeface="굴림" pitchFamily="50" charset="-127"/>
              </a:rPr>
              <a:t>Identify specific measurable goals</a:t>
            </a:r>
          </a:p>
          <a:p>
            <a:r>
              <a:rPr lang="en-US" altLang="ko-KR" dirty="0">
                <a:ea typeface="굴림" pitchFamily="50" charset="-127"/>
              </a:rPr>
              <a:t>Break lesson into chunks</a:t>
            </a:r>
          </a:p>
          <a:p>
            <a:r>
              <a:rPr lang="en-US" altLang="ko-KR" dirty="0">
                <a:ea typeface="굴림" pitchFamily="50" charset="-127"/>
              </a:rPr>
              <a:t>Plan different types of interaction</a:t>
            </a:r>
          </a:p>
          <a:p>
            <a:r>
              <a:rPr lang="en-US" altLang="ko-KR" dirty="0">
                <a:ea typeface="굴림" pitchFamily="50" charset="-127"/>
              </a:rPr>
              <a:t>Include at least one fun activity</a:t>
            </a:r>
          </a:p>
          <a:p>
            <a:r>
              <a:rPr lang="en-US" altLang="ko-KR" dirty="0">
                <a:ea typeface="굴림" pitchFamily="50" charset="-127"/>
              </a:rPr>
              <a:t>Reflect on your lesson after class</a:t>
            </a:r>
          </a:p>
          <a:p>
            <a:endParaRPr lang="en-US" altLang="ko-KR" dirty="0">
              <a:ea typeface="굴림" pitchFamily="50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Manual Input 17"/>
          <p:cNvSpPr/>
          <p:nvPr/>
        </p:nvSpPr>
        <p:spPr>
          <a:xfrm flipH="1" flipV="1">
            <a:off x="0" y="0"/>
            <a:ext cx="9144000" cy="638175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3025" y="17463"/>
            <a:ext cx="8788400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1" hangingPunct="1"/>
            <a:r>
              <a:rPr lang="en-US" altLang="ko-KR" sz="2400" b="1">
                <a:solidFill>
                  <a:schemeClr val="bg1"/>
                </a:solidFill>
                <a:ea typeface="굴림" pitchFamily="50" charset="-127"/>
              </a:rPr>
              <a:t>Components</a:t>
            </a:r>
            <a:endParaRPr lang="ko-KR" altLang="en-US" sz="24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 cstate="print"/>
          <a:srcRect l="20293" t="27449" r="19547" b="5342"/>
          <a:stretch>
            <a:fillRect/>
          </a:stretch>
        </p:blipFill>
        <p:spPr bwMode="auto">
          <a:xfrm>
            <a:off x="333375" y="841375"/>
            <a:ext cx="847248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3795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Questions?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33797" name="Content Placeholder 2"/>
          <p:cNvSpPr>
            <a:spLocks noGrp="1"/>
          </p:cNvSpPr>
          <p:nvPr>
            <p:ph idx="1"/>
          </p:nvPr>
        </p:nvSpPr>
        <p:spPr>
          <a:xfrm>
            <a:off x="611188" y="2400300"/>
            <a:ext cx="8075612" cy="394335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ko-KR" b="1">
                <a:ea typeface="굴림" pitchFamily="50" charset="-127"/>
              </a:rPr>
              <a:t>Do you have…</a:t>
            </a:r>
          </a:p>
          <a:p>
            <a:pPr>
              <a:buFont typeface="Arial" pitchFamily="34" charset="0"/>
              <a:buNone/>
            </a:pPr>
            <a:endParaRPr lang="en-US" altLang="ko-KR" sz="1500">
              <a:ea typeface="굴림" pitchFamily="50" charset="-127"/>
            </a:endParaRPr>
          </a:p>
          <a:p>
            <a:r>
              <a:rPr lang="en-US" altLang="ko-KR">
                <a:ea typeface="굴림" pitchFamily="50" charset="-127"/>
              </a:rPr>
              <a:t>Comments</a:t>
            </a:r>
          </a:p>
          <a:p>
            <a:r>
              <a:rPr lang="en-US" altLang="ko-KR">
                <a:ea typeface="굴림" pitchFamily="50" charset="-127"/>
              </a:rPr>
              <a:t>Questions</a:t>
            </a:r>
          </a:p>
          <a:p>
            <a:r>
              <a:rPr lang="en-US" altLang="ko-KR">
                <a:ea typeface="굴림" pitchFamily="50" charset="-127"/>
              </a:rPr>
              <a:t>Concerns?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3581400" y="4781550"/>
            <a:ext cx="1562100" cy="1295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6000750" y="4629150"/>
            <a:ext cx="1733550" cy="14859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33801" name="Picture 3"/>
          <p:cNvPicPr>
            <a:picLocks noChangeAspect="1" noChangeArrowheads="1"/>
          </p:cNvPicPr>
          <p:nvPr/>
        </p:nvPicPr>
        <p:blipFill>
          <a:blip r:embed="rId3" cstate="print"/>
          <a:srcRect l="6870" t="5220" r="11043" b="1904"/>
          <a:stretch>
            <a:fillRect/>
          </a:stretch>
        </p:blipFill>
        <p:spPr bwMode="auto">
          <a:xfrm>
            <a:off x="4443413" y="2095500"/>
            <a:ext cx="4092575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28800"/>
            <a:ext cx="91440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BLUE</a:t>
            </a:r>
            <a:endParaRPr lang="ko-KR" altLang="en-US" sz="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81000" y="16764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5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YELLOW</a:t>
            </a:r>
            <a:endParaRPr lang="ko-KR" altLang="en-US" sz="235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600" y="15240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GREEN</a:t>
            </a:r>
            <a:endParaRPr lang="ko-KR" altLang="en-US" sz="23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52400" y="16764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5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RED</a:t>
            </a:r>
            <a:endParaRPr lang="ko-KR" altLang="en-US" sz="235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04800" y="16764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PURPLE</a:t>
            </a:r>
            <a:endParaRPr lang="ko-KR" altLang="en-US" sz="23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28600" y="18288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PINK</a:t>
            </a:r>
            <a:endParaRPr lang="ko-KR" altLang="en-US" sz="23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8100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828800"/>
            <a:ext cx="91440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BLUE</a:t>
            </a:r>
            <a:endParaRPr lang="ko-KR" altLang="en-US" sz="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381000" y="16764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5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YELLOW</a:t>
            </a:r>
            <a:endParaRPr lang="ko-KR" altLang="en-US" sz="235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28600" y="15240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GREEN</a:t>
            </a:r>
            <a:endParaRPr lang="ko-KR" altLang="en-US" sz="23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52400" y="16764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RED</a:t>
            </a:r>
            <a:endParaRPr lang="ko-KR" altLang="en-US" sz="23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28600" y="16764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5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PURPLE</a:t>
            </a:r>
            <a:endParaRPr lang="ko-KR" altLang="en-US" sz="23500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457200" y="15240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500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PINK</a:t>
            </a:r>
            <a:endParaRPr lang="ko-KR" altLang="en-US" sz="23500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3962400"/>
            <a:ext cx="9982200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724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38200"/>
            <a:ext cx="9144000" cy="601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4819" name="Title 1"/>
          <p:cNvSpPr>
            <a:spLocks noGrp="1"/>
          </p:cNvSpPr>
          <p:nvPr>
            <p:ph type="ctrTitle"/>
          </p:nvPr>
        </p:nvSpPr>
        <p:spPr>
          <a:xfrm>
            <a:off x="566738" y="2130425"/>
            <a:ext cx="8069262" cy="2847975"/>
          </a:xfrm>
        </p:spPr>
        <p:txBody>
          <a:bodyPr/>
          <a:lstStyle/>
          <a:p>
            <a:r>
              <a:rPr lang="en-US" altLang="ko-KR" b="1" u="sng" dirty="0">
                <a:ea typeface="Arial Unicode MS" pitchFamily="50" charset="-127"/>
                <a:cs typeface="Arial Unicode MS" pitchFamily="50" charset="-127"/>
              </a:rPr>
              <a:t>Part </a:t>
            </a:r>
            <a:r>
              <a:rPr lang="en-US" altLang="ko-KR" b="1" u="sng" dirty="0" smtClean="0">
                <a:ea typeface="Arial Unicode MS" pitchFamily="50" charset="-127"/>
                <a:cs typeface="Arial Unicode MS" pitchFamily="50" charset="-127"/>
              </a:rPr>
              <a:t>3</a:t>
            </a:r>
            <a:r>
              <a:rPr lang="en-US" altLang="ko-KR" b="1" u="sng" dirty="0">
                <a:ea typeface="Arial Unicode MS" pitchFamily="50" charset="-127"/>
                <a:cs typeface="Arial Unicode MS" pitchFamily="50" charset="-127"/>
              </a:rPr>
              <a:t/>
            </a:r>
            <a:br>
              <a:rPr lang="en-US" altLang="ko-KR" b="1" u="sng" dirty="0"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sz="1500" b="1" u="sng" dirty="0"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b="1" dirty="0">
                <a:ea typeface="Arial Unicode MS" pitchFamily="50" charset="-127"/>
                <a:cs typeface="Arial Unicode MS" pitchFamily="50" charset="-127"/>
              </a:rPr>
              <a:t/>
            </a:r>
            <a:br>
              <a:rPr lang="en-US" altLang="ko-KR" b="1" dirty="0">
                <a:ea typeface="Arial Unicode MS" pitchFamily="50" charset="-127"/>
                <a:cs typeface="Arial Unicode MS" pitchFamily="50" charset="-127"/>
              </a:rPr>
            </a:br>
            <a:r>
              <a:rPr lang="en-US" altLang="ko-KR" b="1" dirty="0">
                <a:ea typeface="Arial Unicode MS" pitchFamily="50" charset="-127"/>
                <a:cs typeface="Arial Unicode MS" pitchFamily="50" charset="-127"/>
              </a:rPr>
              <a:t>Teaching Techniques </a:t>
            </a:r>
            <a:endParaRPr lang="ko-KR" altLang="en-US" b="1" dirty="0"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1371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4821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147050" cy="475456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 dirty="0">
                <a:ea typeface="굴림" pitchFamily="50" charset="-127"/>
              </a:rPr>
              <a:t>General Techniques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000" b="1" dirty="0">
              <a:ea typeface="굴림" pitchFamily="50" charset="-127"/>
            </a:endParaRP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Understand your objectives</a:t>
            </a:r>
            <a:endParaRPr lang="en-US" altLang="ko-KR" sz="1500" dirty="0">
              <a:ea typeface="굴림" pitchFamily="50" charset="-127"/>
            </a:endParaRP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Let your students do the work</a:t>
            </a: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Know when to be quiet</a:t>
            </a: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Have meaningful communication with your students (English is useful)</a:t>
            </a:r>
          </a:p>
          <a:p>
            <a:pPr marL="0" indent="0">
              <a:buNone/>
            </a:pPr>
            <a:endParaRPr lang="en-US" altLang="ko-KR" sz="3500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endParaRPr lang="en-US" altLang="ko-KR" sz="3500" dirty="0">
              <a:ea typeface="굴림" pitchFamily="50" charset="-127"/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5844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 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71" y="1197980"/>
            <a:ext cx="5353292" cy="2054506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 dirty="0">
                <a:ea typeface="굴림" pitchFamily="50" charset="-127"/>
              </a:rPr>
              <a:t>Ask and Answer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000" b="1" dirty="0">
              <a:ea typeface="굴림" pitchFamily="50" charset="-127"/>
            </a:endParaRP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How do you start class? </a:t>
            </a:r>
          </a:p>
          <a:p>
            <a:pPr marL="514350" indent="-514350">
              <a:buNone/>
            </a:pPr>
            <a:endParaRPr lang="en-US" altLang="ko-KR" sz="3500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endParaRPr lang="en-US" altLang="ko-KR" sz="3500" dirty="0">
              <a:ea typeface="굴림" pitchFamily="50" charset="-127"/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7892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 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pic>
        <p:nvPicPr>
          <p:cNvPr id="37894" name="Picture 1"/>
          <p:cNvPicPr>
            <a:picLocks noChangeAspect="1" noChangeArrowheads="1"/>
          </p:cNvPicPr>
          <p:nvPr/>
        </p:nvPicPr>
        <p:blipFill>
          <a:blip r:embed="rId3" cstate="print"/>
          <a:srcRect l="22195" t="5450" r="22450"/>
          <a:stretch>
            <a:fillRect/>
          </a:stretch>
        </p:blipFill>
        <p:spPr bwMode="auto">
          <a:xfrm>
            <a:off x="5654675" y="3081338"/>
            <a:ext cx="3052763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5928710" y="1519238"/>
            <a:ext cx="2460625" cy="1392237"/>
          </a:xfrm>
          <a:prstGeom prst="wedgeRoundRectCallout">
            <a:avLst>
              <a:gd name="adj1" fmla="val -20833"/>
              <a:gd name="adj2" fmla="val 83712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20231" y="3017133"/>
            <a:ext cx="5386087" cy="31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굴림" pitchFamily="50" charset="-127"/>
                <a:cs typeface="Arial" pitchFamily="34" charset="0"/>
              </a:rPr>
              <a:t>Warm-Up Activities </a:t>
            </a: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굴림" pitchFamily="50" charset="-127"/>
              <a:cs typeface="Arial" pitchFamily="34" charset="0"/>
            </a:endParaRP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굴림" pitchFamily="50" charset="-127"/>
                <a:cs typeface="Arial" pitchFamily="34" charset="0"/>
              </a:rPr>
              <a:t>Short, easy, and fun</a:t>
            </a:r>
            <a:r>
              <a:rPr kumimoji="0" lang="en-US" altLang="ko-KR" sz="3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굴림" pitchFamily="50" charset="-127"/>
                <a:cs typeface="Arial" pitchFamily="34" charset="0"/>
              </a:rPr>
              <a:t> </a:t>
            </a: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3500" baseline="0" dirty="0" smtClean="0">
                <a:latin typeface="+mn-lt"/>
                <a:ea typeface="굴림" pitchFamily="50" charset="-127"/>
              </a:rPr>
              <a:t>Lower</a:t>
            </a:r>
            <a:r>
              <a:rPr lang="en-US" altLang="ko-KR" sz="3500" dirty="0" smtClean="0">
                <a:latin typeface="+mn-lt"/>
                <a:ea typeface="굴림" pitchFamily="50" charset="-127"/>
              </a:rPr>
              <a:t> stress </a:t>
            </a: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굴림" pitchFamily="50" charset="-127"/>
                <a:cs typeface="Arial" pitchFamily="34" charset="0"/>
              </a:rPr>
              <a:t>Includes</a:t>
            </a:r>
            <a:r>
              <a:rPr kumimoji="0" lang="en-US" altLang="ko-KR" sz="3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굴림" pitchFamily="50" charset="-127"/>
                <a:cs typeface="Arial" pitchFamily="34" charset="0"/>
              </a:rPr>
              <a:t> all students </a:t>
            </a: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3500" noProof="0" dirty="0" smtClean="0">
                <a:latin typeface="+mn-lt"/>
                <a:ea typeface="굴림" pitchFamily="50" charset="-127"/>
              </a:rPr>
              <a:t>Reviews (nothing new)</a:t>
            </a:r>
            <a:endParaRPr kumimoji="0" lang="en-US" altLang="ko-KR" sz="3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굴림" pitchFamily="50" charset="-127"/>
              <a:cs typeface="Arial" pitchFamily="34" charset="0"/>
            </a:endParaRP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3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굴림" pitchFamily="50" charset="-127"/>
              <a:cs typeface="Arial" pitchFamily="34" charset="0"/>
            </a:endParaRP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altLang="ko-KR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0881" y="264590"/>
            <a:ext cx="4811331" cy="649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xmlns="" id="{F509053D-22DD-4C54-A919-0FAD4155311C}"/>
              </a:ext>
            </a:extLst>
          </p:cNvPr>
          <p:cNvSpPr/>
          <p:nvPr/>
        </p:nvSpPr>
        <p:spPr>
          <a:xfrm flipH="1" flipV="1">
            <a:off x="0" y="0"/>
            <a:ext cx="9144000" cy="28575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51BB6F-A6C5-4B9D-B2E5-103BD88D8FB8}"/>
              </a:ext>
            </a:extLst>
          </p:cNvPr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8" name="Track009_SP_Book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190526" y="336629"/>
            <a:ext cx="774539" cy="7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54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648"/>
          <a:stretch>
            <a:fillRect/>
          </a:stretch>
        </p:blipFill>
        <p:spPr bwMode="auto">
          <a:xfrm>
            <a:off x="4526541" y="425671"/>
            <a:ext cx="4617459" cy="60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latinLnBrk="1" hangingPunct="1"/>
            <a:r>
              <a:rPr lang="en-US" altLang="ko-KR" sz="1200" b="1" i="1">
                <a:solidFill>
                  <a:srgbClr val="7F7F7F"/>
                </a:solidFill>
                <a:ea typeface="굴림" pitchFamily="50" charset="-127"/>
                <a:cs typeface="Arial" pitchFamily="34" charset="0"/>
              </a:rPr>
              <a:t>  For Better English Education</a:t>
            </a:r>
            <a:endParaRPr lang="ko-KR" altLang="en-US" sz="1200" b="1" i="1">
              <a:solidFill>
                <a:srgbClr val="7F7F7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28575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r="3487"/>
          <a:stretch>
            <a:fillRect/>
          </a:stretch>
        </p:blipFill>
        <p:spPr bwMode="auto">
          <a:xfrm>
            <a:off x="0" y="440561"/>
            <a:ext cx="4641448" cy="610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4187"/>
            <a:ext cx="9144000" cy="636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834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43E59-FC22-4E18-9E85-DF20C41E2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2CBF9E-561F-4DBB-8DC4-B5C4AD775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620" y="174625"/>
            <a:ext cx="8970380" cy="638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65" y="942491"/>
            <a:ext cx="7869760" cy="512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50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30479"/>
            <a:ext cx="8995965" cy="649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624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63032D-E7F1-4529-9E85-CF94E3CA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9117CE-13A6-4A9B-8053-25C58E1C1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389"/>
            <a:ext cx="8958805" cy="641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4135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C9159B-EE45-426A-BD4B-87C0563F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2F4E8E-14BE-4729-818C-D43D09C76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896" y="268916"/>
            <a:ext cx="8773610" cy="625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0252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47700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/>
        </p:nvSpPr>
        <p:spPr>
          <a:xfrm>
            <a:off x="990600" y="152400"/>
            <a:ext cx="7772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GET TO KNOW </a:t>
            </a:r>
            <a:r>
              <a:rPr lang="en-US" altLang="ko-KR" sz="4400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YOUR PRESENTER</a:t>
            </a:r>
            <a:endParaRPr lang="ko-KR" altLang="en-US" sz="4400" dirty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4" name="Picture 13" descr="IMG_3716.JPG"/>
          <p:cNvPicPr>
            <a:picLocks noChangeAspect="1"/>
          </p:cNvPicPr>
          <p:nvPr/>
        </p:nvPicPr>
        <p:blipFill>
          <a:blip r:embed="rId2" cstate="print">
            <a:grayscl/>
          </a:blip>
          <a:srcRect b="36734"/>
          <a:stretch>
            <a:fillRect/>
          </a:stretch>
        </p:blipFill>
        <p:spPr>
          <a:xfrm>
            <a:off x="3276600" y="1066800"/>
            <a:ext cx="2489200" cy="2362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" name="Parallelogram 14"/>
          <p:cNvSpPr/>
          <p:nvPr/>
        </p:nvSpPr>
        <p:spPr>
          <a:xfrm>
            <a:off x="3429000" y="2971800"/>
            <a:ext cx="2209800" cy="457200"/>
          </a:xfrm>
          <a:prstGeom prst="parallelogram">
            <a:avLst/>
          </a:prstGeom>
          <a:solidFill>
            <a:srgbClr val="00B0F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atin typeface="Calibri" pitchFamily="34" charset="0"/>
              </a:rPr>
              <a:t>AARON</a:t>
            </a:r>
            <a:endParaRPr lang="ko-KR" altLang="en-US" sz="3600" dirty="0"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HOMETOWN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3886200"/>
            <a:ext cx="19812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>
                <a:solidFill>
                  <a:schemeClr val="tx1"/>
                </a:solidFill>
                <a:latin typeface="Calibri" pitchFamily="34" charset="0"/>
              </a:rPr>
              <a:t>1. Where is Aaron from? BONUS POINTS if you can be more specific. </a:t>
            </a:r>
            <a:endParaRPr lang="ko-KR" alt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622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TEACHING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434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BEFORE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53200" y="3505200"/>
            <a:ext cx="2162204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BIGGEST FEAR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2098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672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008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e-future_logo_sm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496" y="6540453"/>
            <a:ext cx="874504" cy="31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672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A20C05-8177-40E4-968D-0CCDDDCA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7D0D30-03FF-4409-AD07-5F085F564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51" y="300338"/>
            <a:ext cx="8873553" cy="626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554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421CD1-3BE2-4426-888F-E35F7DDF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C718E-9FA2-4A18-B319-EB32FBC67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470" y="251975"/>
            <a:ext cx="8993529" cy="646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211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F92779-B763-4E33-989B-CF1CDA53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F15F3E-0140-4653-9BA6-28D20EB4C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92"/>
            <a:ext cx="9144000" cy="656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8555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0650"/>
            <a:ext cx="8362950" cy="473551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 dirty="0">
                <a:ea typeface="굴림" pitchFamily="50" charset="-127"/>
              </a:rPr>
              <a:t>New Targets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500" b="1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book/CD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</a:t>
            </a:r>
            <a:r>
              <a:rPr lang="en-US" altLang="ko-KR" sz="3500" dirty="0" err="1">
                <a:ea typeface="굴림" pitchFamily="50" charset="-127"/>
              </a:rPr>
              <a:t>ebook</a:t>
            </a:r>
            <a:endParaRPr lang="en-US" altLang="ko-KR" sz="3500" dirty="0">
              <a:ea typeface="굴림" pitchFamily="50" charset="-127"/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9940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9943" name="Picture 4"/>
          <p:cNvPicPr>
            <a:picLocks noChangeAspect="1"/>
          </p:cNvPicPr>
          <p:nvPr/>
        </p:nvPicPr>
        <p:blipFill>
          <a:blip r:embed="rId4" cstate="print"/>
          <a:srcRect l="2635" t="28162" r="82117" b="33476"/>
          <a:stretch>
            <a:fillRect/>
          </a:stretch>
        </p:blipFill>
        <p:spPr bwMode="auto">
          <a:xfrm>
            <a:off x="5705475" y="1866900"/>
            <a:ext cx="28940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>
                <a:ea typeface="굴림" pitchFamily="50" charset="-127"/>
              </a:rPr>
              <a:t>Using the Textbook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000" b="1">
              <a:ea typeface="굴림" pitchFamily="50" charset="-127"/>
            </a:endParaRPr>
          </a:p>
          <a:p>
            <a:pPr marL="514350" indent="-514350">
              <a:buFont typeface="Arial" pitchFamily="34" charset="0"/>
              <a:buNone/>
            </a:pPr>
            <a:endParaRPr lang="en-US" altLang="ko-KR" sz="1000" b="1">
              <a:ea typeface="굴림" pitchFamily="50" charset="-127"/>
            </a:endParaRPr>
          </a:p>
          <a:p>
            <a:pPr marL="514350" indent="-514350">
              <a:buFont typeface="Arial" pitchFamily="34" charset="0"/>
              <a:buNone/>
            </a:pPr>
            <a:endParaRPr lang="en-US" altLang="ko-KR" sz="1000" b="1">
              <a:ea typeface="굴림" pitchFamily="50" charset="-127"/>
            </a:endParaRPr>
          </a:p>
          <a:p>
            <a:pPr marL="514350" indent="-514350">
              <a:buFont typeface="Arial" pitchFamily="34" charset="0"/>
              <a:buNone/>
            </a:pPr>
            <a:endParaRPr lang="en-US" altLang="ko-KR" sz="1000" b="1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Try it by yourself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Check with a partner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Check together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altLang="ko-KR" sz="4000">
              <a:ea typeface="굴림" pitchFamily="50" charset="-127"/>
            </a:endParaRPr>
          </a:p>
          <a:p>
            <a:pPr marL="514350" indent="-514350">
              <a:buFont typeface="Arial" pitchFamily="34" charset="0"/>
              <a:buNone/>
            </a:pPr>
            <a:r>
              <a:rPr lang="en-US" altLang="ko-KR" sz="3500" i="1">
                <a:ea typeface="굴림" pitchFamily="50" charset="-127"/>
              </a:rPr>
              <a:t>*Use textbook for games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altLang="ko-KR" sz="3500">
              <a:ea typeface="굴림" pitchFamily="50" charset="-127"/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6238" y="2276475"/>
            <a:ext cx="3363912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43013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 l="50712" t="6556" r="3045" b="6511"/>
          <a:stretch>
            <a:fillRect/>
          </a:stretch>
        </p:blipFill>
        <p:spPr bwMode="auto">
          <a:xfrm>
            <a:off x="1446835" y="162046"/>
            <a:ext cx="5509549" cy="653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C:\Users\Ian\Desktop\efuture logo white.png"/>
          <p:cNvPicPr>
            <a:picLocks noChangeAspect="1" noChangeArrowheads="1"/>
          </p:cNvPicPr>
          <p:nvPr/>
        </p:nvPicPr>
        <p:blipFill>
          <a:blip r:embed="rId3" cstate="print"/>
          <a:srcRect r="62201"/>
          <a:stretch>
            <a:fillRect/>
          </a:stretch>
        </p:blipFill>
        <p:spPr bwMode="auto">
          <a:xfrm>
            <a:off x="107950" y="44450"/>
            <a:ext cx="503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28575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63" y="831210"/>
            <a:ext cx="7204035" cy="602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588" y="0"/>
            <a:ext cx="51149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ack005_SP_Book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079357" y="139861"/>
            <a:ext cx="731134" cy="731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xmlns="" id="{9B63F8C7-3F6A-4882-8568-7D9461A94F07}"/>
              </a:ext>
            </a:extLst>
          </p:cNvPr>
          <p:cNvSpPr/>
          <p:nvPr/>
        </p:nvSpPr>
        <p:spPr>
          <a:xfrm flipH="1" flipV="1">
            <a:off x="0" y="0"/>
            <a:ext cx="9144000" cy="28575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FCE9910-B05D-4C05-B0E4-54C2FAD0CD65}"/>
              </a:ext>
            </a:extLst>
          </p:cNvPr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182" r="3306"/>
          <a:stretch>
            <a:fillRect/>
          </a:stretch>
        </p:blipFill>
        <p:spPr bwMode="auto">
          <a:xfrm>
            <a:off x="0" y="873828"/>
            <a:ext cx="9144000" cy="470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991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55999">
            <a:off x="1457771" y="248309"/>
            <a:ext cx="1627473" cy="217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38028">
            <a:off x="2375689" y="356487"/>
            <a:ext cx="1607018" cy="215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06506">
            <a:off x="3363218" y="515763"/>
            <a:ext cx="1625096" cy="217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2576" y="2847373"/>
            <a:ext cx="3031424" cy="40106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58947"/>
            <a:ext cx="3044401" cy="39990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2113" y="2844137"/>
            <a:ext cx="2993021" cy="4013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497069">
            <a:off x="6007259" y="336781"/>
            <a:ext cx="2257063" cy="29847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48489">
            <a:off x="381369" y="455988"/>
            <a:ext cx="1624743" cy="216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641"/>
            <a:ext cx="9039406" cy="566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143000" y="3429000"/>
            <a:ext cx="685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united states out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571876"/>
            <a:ext cx="3786214" cy="3006701"/>
          </a:xfrm>
          <a:prstGeom prst="rect">
            <a:avLst/>
          </a:prstGeom>
          <a:noFill/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94419">
            <a:off x="5063832" y="60106"/>
            <a:ext cx="3678579" cy="3571900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 t="2381"/>
          <a:stretch>
            <a:fillRect/>
          </a:stretch>
        </p:blipFill>
        <p:spPr bwMode="auto">
          <a:xfrm>
            <a:off x="285719" y="3786190"/>
            <a:ext cx="411918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 descr="Image result for united kingdom outl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142852"/>
            <a:ext cx="1930255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475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676275"/>
            <a:ext cx="89535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0650"/>
            <a:ext cx="8362950" cy="473551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 dirty="0">
                <a:ea typeface="굴림" pitchFamily="50" charset="-127"/>
              </a:rPr>
              <a:t>New Targets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500" b="1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book/CD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</a:t>
            </a:r>
            <a:r>
              <a:rPr lang="en-US" altLang="ko-KR" sz="3500" dirty="0" err="1">
                <a:ea typeface="굴림" pitchFamily="50" charset="-127"/>
              </a:rPr>
              <a:t>ebook</a:t>
            </a:r>
            <a:endParaRPr lang="en-US" altLang="ko-KR" sz="3500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flashcards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altLang="ko-KR" sz="3500" dirty="0">
              <a:ea typeface="굴림" pitchFamily="50" charset="-127"/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9940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9943" name="Picture 4"/>
          <p:cNvPicPr>
            <a:picLocks noChangeAspect="1"/>
          </p:cNvPicPr>
          <p:nvPr/>
        </p:nvPicPr>
        <p:blipFill>
          <a:blip r:embed="rId4" cstate="print"/>
          <a:srcRect l="2635" t="28162" r="82117" b="33476"/>
          <a:stretch>
            <a:fillRect/>
          </a:stretch>
        </p:blipFill>
        <p:spPr bwMode="auto">
          <a:xfrm>
            <a:off x="5705475" y="1866900"/>
            <a:ext cx="28940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96360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l="3140"/>
          <a:stretch>
            <a:fillRect/>
          </a:stretch>
        </p:blipFill>
        <p:spPr bwMode="auto">
          <a:xfrm>
            <a:off x="4502552" y="208196"/>
            <a:ext cx="4641448" cy="636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2003"/>
          <a:stretch>
            <a:fillRect/>
          </a:stretch>
        </p:blipFill>
        <p:spPr bwMode="auto">
          <a:xfrm>
            <a:off x="0" y="225946"/>
            <a:ext cx="4945862" cy="663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C:\Users\Ian\Desktop\efuture logo white.png"/>
          <p:cNvPicPr>
            <a:picLocks noChangeAspect="1" noChangeArrowheads="1"/>
          </p:cNvPicPr>
          <p:nvPr/>
        </p:nvPicPr>
        <p:blipFill>
          <a:blip r:embed="rId4" cstate="print"/>
          <a:srcRect r="62201"/>
          <a:stretch>
            <a:fillRect/>
          </a:stretch>
        </p:blipFill>
        <p:spPr bwMode="auto">
          <a:xfrm>
            <a:off x="107950" y="44450"/>
            <a:ext cx="503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28575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496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2CBF9E-561F-4DBB-8DC4-B5C4AD775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4243"/>
            <a:ext cx="9144000" cy="650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076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A20C05-8177-40E4-968D-0CCDDDCA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7D0D30-03FF-4409-AD07-5F085F564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51" y="300338"/>
            <a:ext cx="8873553" cy="626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187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63032D-E7F1-4529-9E85-CF94E3CA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9117CE-13A6-4A9B-8053-25C58E1C1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389"/>
            <a:ext cx="8958805" cy="641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39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421CD1-3BE2-4426-888F-E35F7DDF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C718E-9FA2-4A18-B319-EB32FBC67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470" y="251975"/>
            <a:ext cx="8993529" cy="646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7998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913773-9B26-48EF-A473-97864E7F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6141A5-B832-47FC-899B-4E24B766E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30479"/>
            <a:ext cx="8995965" cy="649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265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2" y="411322"/>
            <a:ext cx="9144001" cy="599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125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473235"/>
            <a:ext cx="9144000" cy="574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130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 l="1515" r="1515"/>
          <a:stretch>
            <a:fillRect/>
          </a:stretch>
        </p:blipFill>
        <p:spPr bwMode="auto">
          <a:xfrm>
            <a:off x="0" y="142852"/>
            <a:ext cx="9144000" cy="657229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000628" y="1142984"/>
            <a:ext cx="1500198" cy="1571636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946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423620"/>
            <a:ext cx="9144000" cy="615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8908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2" y="405172"/>
            <a:ext cx="9144001" cy="598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12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17352D-7E70-4634-912C-AA0EC576D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4000" dirty="0">
                <a:latin typeface="Arial Black" pitchFamily="34" charset="0"/>
              </a:rPr>
              <a:t>USE</a:t>
            </a:r>
          </a:p>
          <a:p>
            <a:pPr marL="0" indent="0" algn="ctr">
              <a:buNone/>
            </a:pPr>
            <a:r>
              <a:rPr lang="en-US" sz="14000" dirty="0">
                <a:latin typeface="Arial Black" pitchFamily="34" charset="0"/>
              </a:rPr>
              <a:t>VOICE</a:t>
            </a:r>
          </a:p>
        </p:txBody>
      </p:sp>
      <p:sp>
        <p:nvSpPr>
          <p:cNvPr id="4" name="Flowchart: Manual Input 3">
            <a:extLst>
              <a:ext uri="{FF2B5EF4-FFF2-40B4-BE49-F238E27FC236}">
                <a16:creationId xmlns:a16="http://schemas.microsoft.com/office/drawing/2014/main" xmlns="" id="{2A3BAE24-68BD-45C6-ABDF-5152374A5C5B}"/>
              </a:ext>
            </a:extLst>
          </p:cNvPr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5" name="Picture 2" descr="D:\Ian Oh Yeah\Product Logos\Logos\efuture logo white.png">
            <a:extLst>
              <a:ext uri="{FF2B5EF4-FFF2-40B4-BE49-F238E27FC236}">
                <a16:creationId xmlns:a16="http://schemas.microsoft.com/office/drawing/2014/main" xmlns="" id="{9BEA766A-0FE5-432E-813D-4A50FD0BC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8A5AD9F-CC61-4AF0-BFB9-EED2C1125B60}"/>
              </a:ext>
            </a:extLst>
          </p:cNvPr>
          <p:cNvSpPr txBox="1">
            <a:spLocks/>
          </p:cNvSpPr>
          <p:nvPr/>
        </p:nvSpPr>
        <p:spPr bwMode="auto">
          <a:xfrm>
            <a:off x="3048000" y="76200"/>
            <a:ext cx="5943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8F203E-2653-4575-935E-B4AD0A6DEB49}"/>
              </a:ext>
            </a:extLst>
          </p:cNvPr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0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1" y="295636"/>
            <a:ext cx="9144000" cy="628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203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37" y="260429"/>
            <a:ext cx="8711396" cy="647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42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85786" y="642918"/>
            <a:ext cx="7786742" cy="535785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30864">
            <a:off x="3322636" y="612979"/>
            <a:ext cx="2853495" cy="21336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3122">
            <a:off x="942053" y="1117282"/>
            <a:ext cx="2667000" cy="198679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57950">
            <a:off x="1024236" y="2857537"/>
            <a:ext cx="2666999" cy="198803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8584" y="1613112"/>
            <a:ext cx="2853495" cy="21336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2258">
            <a:off x="5440871" y="692744"/>
            <a:ext cx="2667000" cy="198679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32361">
            <a:off x="5278115" y="3790097"/>
            <a:ext cx="2535331" cy="19050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27086">
            <a:off x="3314231" y="3091024"/>
            <a:ext cx="2666999" cy="198803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63225">
            <a:off x="1349026" y="3575784"/>
            <a:ext cx="2535331" cy="19050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104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0650"/>
            <a:ext cx="8362950" cy="473551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 dirty="0">
                <a:ea typeface="굴림" pitchFamily="50" charset="-127"/>
              </a:rPr>
              <a:t>New Targets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500" b="1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book/CD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</a:t>
            </a:r>
            <a:r>
              <a:rPr lang="en-US" altLang="ko-KR" sz="3500" dirty="0" err="1">
                <a:ea typeface="굴림" pitchFamily="50" charset="-127"/>
              </a:rPr>
              <a:t>ebook</a:t>
            </a:r>
            <a:endParaRPr lang="en-US" altLang="ko-KR" sz="3500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flashcards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board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altLang="ko-KR" sz="3500" dirty="0">
              <a:ea typeface="굴림" pitchFamily="50" charset="-127"/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9940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9943" name="Picture 4"/>
          <p:cNvPicPr>
            <a:picLocks noChangeAspect="1"/>
          </p:cNvPicPr>
          <p:nvPr/>
        </p:nvPicPr>
        <p:blipFill>
          <a:blip r:embed="rId4" cstate="print"/>
          <a:srcRect l="2635" t="28162" r="82117" b="33476"/>
          <a:stretch>
            <a:fillRect/>
          </a:stretch>
        </p:blipFill>
        <p:spPr bwMode="auto">
          <a:xfrm>
            <a:off x="5705475" y="1866900"/>
            <a:ext cx="28940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276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55608"/>
            <a:ext cx="9086850" cy="630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latinLnBrk="1" hangingPunct="1"/>
            <a:r>
              <a:rPr lang="en-US" altLang="ko-KR" sz="1200" b="1" i="1">
                <a:solidFill>
                  <a:srgbClr val="7F7F7F"/>
                </a:solidFill>
                <a:ea typeface="굴림" pitchFamily="50" charset="-127"/>
                <a:cs typeface="Arial" pitchFamily="34" charset="0"/>
              </a:rPr>
              <a:t>  For Better English Education</a:t>
            </a:r>
            <a:endParaRPr lang="ko-KR" altLang="en-US" sz="1200" b="1" i="1">
              <a:solidFill>
                <a:srgbClr val="7F7F7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8" name="Flowchart: Manual Input 7"/>
          <p:cNvSpPr/>
          <p:nvPr/>
        </p:nvSpPr>
        <p:spPr>
          <a:xfrm flipH="1" flipV="1">
            <a:off x="0" y="0"/>
            <a:ext cx="9144000" cy="28575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3590" y="213337"/>
            <a:ext cx="2862511" cy="2055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82942">
            <a:off x="3790080" y="2556851"/>
            <a:ext cx="2806123" cy="200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2138">
            <a:off x="261431" y="470700"/>
            <a:ext cx="2876532" cy="2003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241" y="2515405"/>
            <a:ext cx="3102015" cy="220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74305">
            <a:off x="5922584" y="262126"/>
            <a:ext cx="2890679" cy="2040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835" y="4317357"/>
            <a:ext cx="2895831" cy="2089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6446" y="4465161"/>
            <a:ext cx="3064370" cy="22018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34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3590" y="213337"/>
            <a:ext cx="2862511" cy="2055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82942">
            <a:off x="3790080" y="2556851"/>
            <a:ext cx="2806123" cy="200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2138">
            <a:off x="261431" y="470700"/>
            <a:ext cx="2876532" cy="2003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241" y="2515405"/>
            <a:ext cx="3102015" cy="220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74305">
            <a:off x="5922584" y="262126"/>
            <a:ext cx="2890679" cy="2040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835" y="4317357"/>
            <a:ext cx="2895831" cy="2089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34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47700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/>
        </p:nvSpPr>
        <p:spPr>
          <a:xfrm>
            <a:off x="990600" y="152400"/>
            <a:ext cx="7772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GET TO KNOW </a:t>
            </a:r>
            <a:r>
              <a:rPr lang="en-US" altLang="ko-KR" sz="4400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YOUR PRESENTER</a:t>
            </a:r>
            <a:endParaRPr lang="ko-KR" altLang="en-US" sz="4400" dirty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4" name="Picture 13" descr="IMG_3716.JPG"/>
          <p:cNvPicPr>
            <a:picLocks noChangeAspect="1"/>
          </p:cNvPicPr>
          <p:nvPr/>
        </p:nvPicPr>
        <p:blipFill>
          <a:blip r:embed="rId2" cstate="print">
            <a:grayscl/>
          </a:blip>
          <a:srcRect b="36734"/>
          <a:stretch>
            <a:fillRect/>
          </a:stretch>
        </p:blipFill>
        <p:spPr>
          <a:xfrm>
            <a:off x="3276600" y="1066800"/>
            <a:ext cx="2489200" cy="2362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" name="Parallelogram 14"/>
          <p:cNvSpPr/>
          <p:nvPr/>
        </p:nvSpPr>
        <p:spPr>
          <a:xfrm>
            <a:off x="3429000" y="2971800"/>
            <a:ext cx="2209800" cy="457200"/>
          </a:xfrm>
          <a:prstGeom prst="parallelogram">
            <a:avLst/>
          </a:prstGeom>
          <a:solidFill>
            <a:srgbClr val="00B0F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atin typeface="Calibri" pitchFamily="34" charset="0"/>
              </a:rPr>
              <a:t>AARON</a:t>
            </a:r>
            <a:endParaRPr lang="ko-KR" altLang="en-US" sz="3600" dirty="0"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HOMETOWN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3886200"/>
            <a:ext cx="19812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>
                <a:solidFill>
                  <a:schemeClr val="tx1"/>
                </a:solidFill>
                <a:latin typeface="Calibri" pitchFamily="34" charset="0"/>
              </a:rPr>
              <a:t>1. Where is Aaron from? BONUS POINTS if you can be more specific. </a:t>
            </a:r>
            <a:endParaRPr lang="ko-KR" alt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622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TEACHING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434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BEFORE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53200" y="3505200"/>
            <a:ext cx="2090766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BIGGEST FEAR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2098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672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008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e-future_logo_sm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496" y="6540453"/>
            <a:ext cx="874504" cy="317548"/>
          </a:xfrm>
          <a:prstGeom prst="rect">
            <a:avLst/>
          </a:prstGeom>
        </p:spPr>
      </p:pic>
      <p:pic>
        <p:nvPicPr>
          <p:cNvPr id="27" name="Picture 2" descr="https://photos-5.dropbox.com/t/2/AABnExkyi2D7PhtT6hbrAfa0hn4VbZO452aIFIooZS4JFQ/12/355322348/png/32x32/3/1447045200/0/2/Speed%20Phonics_Logo.png/EP2htOUCGL4FIAIoAg/iQDk4N044TeTOM4_3E5QVdSt6Tn-suQSSU-Gcc3ZdLg?size_mode=2&amp;size=1024x7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6560821"/>
            <a:ext cx="457200" cy="29718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209799" y="4005258"/>
            <a:ext cx="1981200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>
                <a:solidFill>
                  <a:schemeClr val="tx1"/>
                </a:solidFill>
                <a:latin typeface="Calibri" pitchFamily="34" charset="0"/>
              </a:rPr>
              <a:t>2. What is my favorite part of teaching?</a:t>
            </a:r>
          </a:p>
          <a:p>
            <a:endParaRPr lang="en-US" altLang="ko-KR" sz="20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86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82942">
            <a:off x="3790080" y="2556851"/>
            <a:ext cx="2806123" cy="200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2138">
            <a:off x="261431" y="470700"/>
            <a:ext cx="2876532" cy="2003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241" y="2515405"/>
            <a:ext cx="3102015" cy="220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74305">
            <a:off x="5922584" y="262126"/>
            <a:ext cx="2890679" cy="2040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835" y="4317357"/>
            <a:ext cx="2895831" cy="2089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34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82942">
            <a:off x="560744" y="3610147"/>
            <a:ext cx="2806123" cy="200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2138">
            <a:off x="5701532" y="667469"/>
            <a:ext cx="2876532" cy="2003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4613" y="2295486"/>
            <a:ext cx="3102015" cy="220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74305">
            <a:off x="5494320" y="4278541"/>
            <a:ext cx="2890679" cy="2040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8110" y="266217"/>
            <a:ext cx="2895831" cy="2089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34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82942">
            <a:off x="560744" y="3610147"/>
            <a:ext cx="2806123" cy="200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2138">
            <a:off x="5701532" y="667469"/>
            <a:ext cx="2876532" cy="2003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4613" y="2295486"/>
            <a:ext cx="3102015" cy="220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34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02138">
            <a:off x="2479244" y="2303889"/>
            <a:ext cx="3381527" cy="2355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34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0650"/>
            <a:ext cx="8362950" cy="473551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 dirty="0">
                <a:ea typeface="굴림" pitchFamily="50" charset="-127"/>
              </a:rPr>
              <a:t>New Targets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500" b="1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book/CD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</a:t>
            </a:r>
            <a:r>
              <a:rPr lang="en-US" altLang="ko-KR" sz="3500" dirty="0" err="1">
                <a:ea typeface="굴림" pitchFamily="50" charset="-127"/>
              </a:rPr>
              <a:t>ebook</a:t>
            </a:r>
            <a:endParaRPr lang="en-US" altLang="ko-KR" sz="3500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flashcards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board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Finger modeling</a:t>
            </a:r>
          </a:p>
          <a:p>
            <a:pPr marL="514350" indent="-514350">
              <a:buNone/>
            </a:pPr>
            <a:endParaRPr lang="en-US" altLang="ko-KR" sz="3500" dirty="0">
              <a:ea typeface="굴림" pitchFamily="50" charset="-127"/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9940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9943" name="Picture 4"/>
          <p:cNvPicPr>
            <a:picLocks noChangeAspect="1"/>
          </p:cNvPicPr>
          <p:nvPr/>
        </p:nvPicPr>
        <p:blipFill>
          <a:blip r:embed="rId4" cstate="print"/>
          <a:srcRect l="2635" t="28162" r="82117" b="33476"/>
          <a:stretch>
            <a:fillRect/>
          </a:stretch>
        </p:blipFill>
        <p:spPr bwMode="auto">
          <a:xfrm>
            <a:off x="5705475" y="1866900"/>
            <a:ext cx="28940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83340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xmlns="" id="{9B63F8C7-3F6A-4882-8568-7D9461A94F07}"/>
              </a:ext>
            </a:extLst>
          </p:cNvPr>
          <p:cNvSpPr/>
          <p:nvPr/>
        </p:nvSpPr>
        <p:spPr>
          <a:xfrm flipH="1" flipV="1">
            <a:off x="0" y="0"/>
            <a:ext cx="9144000" cy="28575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FCE9910-B05D-4C05-B0E4-54C2FAD0CD65}"/>
              </a:ext>
            </a:extLst>
          </p:cNvPr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182" r="3306"/>
          <a:stretch>
            <a:fillRect/>
          </a:stretch>
        </p:blipFill>
        <p:spPr bwMode="auto">
          <a:xfrm>
            <a:off x="0" y="873828"/>
            <a:ext cx="9144000" cy="470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991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0650"/>
            <a:ext cx="8362950" cy="473551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 dirty="0">
                <a:ea typeface="굴림" pitchFamily="50" charset="-127"/>
              </a:rPr>
              <a:t>New Targets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500" b="1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book/CD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</a:t>
            </a:r>
            <a:r>
              <a:rPr lang="en-US" altLang="ko-KR" sz="3500" dirty="0" err="1">
                <a:ea typeface="굴림" pitchFamily="50" charset="-127"/>
              </a:rPr>
              <a:t>ebook</a:t>
            </a:r>
            <a:endParaRPr lang="en-US" altLang="ko-KR" sz="3500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 dirty="0">
                <a:ea typeface="굴림" pitchFamily="50" charset="-127"/>
              </a:rPr>
              <a:t>Use the flashcards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Use the board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Finger modeling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sz="3500">
                <a:ea typeface="굴림" pitchFamily="50" charset="-127"/>
              </a:rPr>
              <a:t>Use TPR / Others?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altLang="ko-KR" sz="3500" dirty="0">
              <a:ea typeface="굴림" pitchFamily="50" charset="-127"/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9940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39943" name="Picture 4"/>
          <p:cNvPicPr>
            <a:picLocks noChangeAspect="1"/>
          </p:cNvPicPr>
          <p:nvPr/>
        </p:nvPicPr>
        <p:blipFill>
          <a:blip r:embed="rId4" cstate="print"/>
          <a:srcRect l="2635" t="28162" r="82117" b="33476"/>
          <a:stretch>
            <a:fillRect/>
          </a:stretch>
        </p:blipFill>
        <p:spPr bwMode="auto">
          <a:xfrm>
            <a:off x="5705475" y="1866900"/>
            <a:ext cx="28940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83340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1915"/>
            <a:ext cx="6647839" cy="477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5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048000" y="76200"/>
            <a:ext cx="5943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굴림" pitchFamily="50" charset="-127"/>
                <a:cs typeface="Arial" pitchFamily="34" charset="0"/>
              </a:rPr>
              <a:t>Phonics Kung Fu</a:t>
            </a:r>
            <a:endParaRPr kumimoji="0" lang="ko-KR" alt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굴림" pitchFamily="50" charset="-127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xmlns="" id="{35F3E1B5-CCB9-4067-8A36-E41C3A12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1210" y="710816"/>
            <a:ext cx="3283974" cy="21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xmlns="" id="{FC79C565-2977-4FFB-9E41-B8DCE142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603" y="2532668"/>
            <a:ext cx="3535926" cy="23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xmlns="" id="{13302DF9-ADE1-4A77-BF1F-97FD76DC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8106" y="4653590"/>
            <a:ext cx="3097161" cy="206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1A6D8F-9BA1-4B46-BCD9-058A93D7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FBB288-4D47-4309-BC85-80FAE41E7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7770"/>
            <a:ext cx="9136228" cy="625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35F3E1B5-CCB9-4067-8A36-E41C3A12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9403"/>
            <a:ext cx="3283974" cy="21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45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292"/>
            <a:ext cx="8970379" cy="66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Related image">
            <a:extLst>
              <a:ext uri="{FF2B5EF4-FFF2-40B4-BE49-F238E27FC236}">
                <a16:creationId xmlns:a16="http://schemas.microsoft.com/office/drawing/2014/main" xmlns="" id="{13302DF9-ADE1-4A77-BF1F-97FD76DC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213" y="394106"/>
            <a:ext cx="3097161" cy="206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29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orking with teachers">
            <a:extLst>
              <a:ext uri="{FF2B5EF4-FFF2-40B4-BE49-F238E27FC236}">
                <a16:creationId xmlns:a16="http://schemas.microsoft.com/office/drawing/2014/main" xmlns="" id="{DD467354-B270-451D-B53F-EAA1A32A1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637"/>
          <a:stretch/>
        </p:blipFill>
        <p:spPr bwMode="auto">
          <a:xfrm>
            <a:off x="0" y="3429000"/>
            <a:ext cx="456644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udents learning">
            <a:extLst>
              <a:ext uri="{FF2B5EF4-FFF2-40B4-BE49-F238E27FC236}">
                <a16:creationId xmlns:a16="http://schemas.microsoft.com/office/drawing/2014/main" xmlns="" id="{CAE082B3-B67C-43CC-BA52-0D8D47D4F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291"/>
          <a:stretch/>
        </p:blipFill>
        <p:spPr bwMode="auto">
          <a:xfrm>
            <a:off x="0" y="0"/>
            <a:ext cx="4561679" cy="3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BA9FDBA-3EED-4B48-B52A-63AE2F3AE81D}"/>
              </a:ext>
            </a:extLst>
          </p:cNvPr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mage result for happy kids in classroom">
            <a:extLst>
              <a:ext uri="{FF2B5EF4-FFF2-40B4-BE49-F238E27FC236}">
                <a16:creationId xmlns:a16="http://schemas.microsoft.com/office/drawing/2014/main" xmlns="" id="{A8AD5331-AEAC-4AD6-B38E-2656FA3B1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99" r="4539"/>
          <a:stretch/>
        </p:blipFill>
        <p:spPr bwMode="auto">
          <a:xfrm>
            <a:off x="4577557" y="0"/>
            <a:ext cx="4566443" cy="34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reativity and imagination in the classroom">
            <a:extLst>
              <a:ext uri="{FF2B5EF4-FFF2-40B4-BE49-F238E27FC236}">
                <a16:creationId xmlns:a16="http://schemas.microsoft.com/office/drawing/2014/main" xmlns="" id="{28FFAB4A-7323-496C-BAA5-7924EAA0D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2" t="4494"/>
          <a:stretch/>
        </p:blipFill>
        <p:spPr bwMode="auto">
          <a:xfrm>
            <a:off x="4577558" y="3431382"/>
            <a:ext cx="4555328" cy="34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E234F36-4B37-4F41-A065-95EF3BB73D85}"/>
              </a:ext>
            </a:extLst>
          </p:cNvPr>
          <p:cNvCxnSpPr/>
          <p:nvPr/>
        </p:nvCxnSpPr>
        <p:spPr>
          <a:xfrm rot="5400000">
            <a:off x="1143000" y="3429000"/>
            <a:ext cx="6858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4663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630"/>
            <a:ext cx="9069968" cy="662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xmlns="" id="{FC79C565-2977-4FFB-9E41-B8DCE142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8074" y="1803463"/>
            <a:ext cx="3535926" cy="23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19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33" y="208646"/>
            <a:ext cx="8735269" cy="646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35F3E1B5-CCB9-4067-8A36-E41C3A12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9403"/>
            <a:ext cx="3283974" cy="21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956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08344"/>
            <a:ext cx="9104081" cy="664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xmlns="" id="{FC79C565-2977-4FFB-9E41-B8DCE142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603" y="2532668"/>
            <a:ext cx="3535926" cy="23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89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40" y="442069"/>
            <a:ext cx="8842213" cy="631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35F3E1B5-CCB9-4067-8A36-E41C3A12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9403"/>
            <a:ext cx="3283974" cy="21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12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911"/>
            <a:ext cx="9144000" cy="629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Related image">
            <a:extLst>
              <a:ext uri="{FF2B5EF4-FFF2-40B4-BE49-F238E27FC236}">
                <a16:creationId xmlns:a16="http://schemas.microsoft.com/office/drawing/2014/main" xmlns="" id="{13302DF9-ADE1-4A77-BF1F-97FD76DC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213" y="440405"/>
            <a:ext cx="3097161" cy="206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330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419"/>
            <a:ext cx="9143999" cy="65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35F3E1B5-CCB9-4067-8A36-E41C3A12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9403"/>
            <a:ext cx="3283974" cy="21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779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clap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8709" y="201070"/>
            <a:ext cx="6025306" cy="6310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Image result for h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843"/>
            <a:ext cx="9144000" cy="6097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Image result for mad cli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8690" y="140904"/>
            <a:ext cx="6787290" cy="6547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Image result for kimchi slap"/>
          <p:cNvPicPr>
            <a:picLocks noChangeAspect="1" noChangeArrowheads="1"/>
          </p:cNvPicPr>
          <p:nvPr/>
        </p:nvPicPr>
        <p:blipFill>
          <a:blip r:embed="rId2" cstate="print"/>
          <a:srcRect l="10694" r="25387" b="22892"/>
          <a:stretch>
            <a:fillRect/>
          </a:stretch>
        </p:blipFill>
        <p:spPr bwMode="auto">
          <a:xfrm>
            <a:off x="196769" y="414979"/>
            <a:ext cx="8808335" cy="6014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47700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/>
        </p:nvSpPr>
        <p:spPr>
          <a:xfrm>
            <a:off x="990600" y="152400"/>
            <a:ext cx="7772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GET TO KNOW </a:t>
            </a:r>
            <a:r>
              <a:rPr lang="en-US" altLang="ko-KR" sz="4400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YOUR PRESENTER</a:t>
            </a:r>
            <a:endParaRPr lang="ko-KR" altLang="en-US" sz="4400" dirty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4" name="Picture 13" descr="IMG_3716.JPG"/>
          <p:cNvPicPr>
            <a:picLocks noChangeAspect="1"/>
          </p:cNvPicPr>
          <p:nvPr/>
        </p:nvPicPr>
        <p:blipFill>
          <a:blip r:embed="rId2" cstate="print">
            <a:grayscl/>
          </a:blip>
          <a:srcRect b="36734"/>
          <a:stretch>
            <a:fillRect/>
          </a:stretch>
        </p:blipFill>
        <p:spPr>
          <a:xfrm>
            <a:off x="3276600" y="1066800"/>
            <a:ext cx="2489200" cy="2362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" name="Parallelogram 14"/>
          <p:cNvSpPr/>
          <p:nvPr/>
        </p:nvSpPr>
        <p:spPr>
          <a:xfrm>
            <a:off x="3429000" y="2971800"/>
            <a:ext cx="2209800" cy="457200"/>
          </a:xfrm>
          <a:prstGeom prst="parallelogram">
            <a:avLst/>
          </a:prstGeom>
          <a:solidFill>
            <a:srgbClr val="00B0F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atin typeface="Calibri" pitchFamily="34" charset="0"/>
              </a:rPr>
              <a:t>AARON</a:t>
            </a:r>
            <a:endParaRPr lang="ko-KR" altLang="en-US" sz="3600" dirty="0"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HOMETOWN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3886200"/>
            <a:ext cx="19812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>
                <a:solidFill>
                  <a:schemeClr val="tx1"/>
                </a:solidFill>
                <a:latin typeface="Calibri" pitchFamily="34" charset="0"/>
              </a:rPr>
              <a:t>1. Where is Aaron from? BONUS POINTS if you can be more specific. </a:t>
            </a:r>
            <a:endParaRPr lang="ko-KR" alt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622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TEACHING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43400" y="3505200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BEFORE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53200" y="3505200"/>
            <a:ext cx="2162204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00B0F0"/>
                </a:solidFill>
                <a:latin typeface="Calibri" pitchFamily="34" charset="0"/>
              </a:rPr>
              <a:t>BIGGEST FEAR</a:t>
            </a:r>
            <a:endParaRPr lang="ko-KR" alt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2098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672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00800" y="4038600"/>
            <a:ext cx="0" cy="1447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e-future_logo_sm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496" y="6540453"/>
            <a:ext cx="874504" cy="317548"/>
          </a:xfrm>
          <a:prstGeom prst="rect">
            <a:avLst/>
          </a:prstGeom>
        </p:spPr>
      </p:pic>
      <p:pic>
        <p:nvPicPr>
          <p:cNvPr id="27" name="Picture 2" descr="https://photos-5.dropbox.com/t/2/AABnExkyi2D7PhtT6hbrAfa0hn4VbZO452aIFIooZS4JFQ/12/355322348/png/32x32/3/1447045200/0/2/Speed%20Phonics_Logo.png/EP2htOUCGL4FIAIoAg/iQDk4N044TeTOM4_3E5QVdSt6Tn-suQSSU-Gcc3ZdLg?size_mode=2&amp;size=1024x7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6560821"/>
            <a:ext cx="457200" cy="29718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271698" y="3886200"/>
            <a:ext cx="1981200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>
                <a:solidFill>
                  <a:schemeClr val="tx1"/>
                </a:solidFill>
                <a:latin typeface="Calibri" pitchFamily="34" charset="0"/>
              </a:rPr>
              <a:t>2. What is my favorite part of teaching?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57686" y="3786190"/>
            <a:ext cx="19812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>
                <a:solidFill>
                  <a:schemeClr val="tx1"/>
                </a:solidFill>
                <a:latin typeface="Calibri" pitchFamily="34" charset="0"/>
              </a:rPr>
              <a:t>3. What did Aaron do before moving to South Korea? </a:t>
            </a:r>
            <a:endParaRPr lang="ko-KR" alt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43702" y="3786190"/>
            <a:ext cx="1981200" cy="1571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>
                <a:solidFill>
                  <a:schemeClr val="tx1"/>
                </a:solidFill>
                <a:latin typeface="Calibri" pitchFamily="34" charset="0"/>
              </a:rPr>
              <a:t>4. What is my biggest fear in life?</a:t>
            </a:r>
            <a:endParaRPr lang="ko-KR" alt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3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147050" cy="475456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>
                <a:ea typeface="굴림" pitchFamily="50" charset="-127"/>
              </a:rPr>
              <a:t>Assessing Learners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500" b="1">
              <a:ea typeface="굴림" pitchFamily="50" charset="-127"/>
            </a:endParaRPr>
          </a:p>
          <a:p>
            <a:pPr marL="514350" indent="-514350"/>
            <a:r>
              <a:rPr lang="en-US" altLang="ko-KR" sz="3500">
                <a:ea typeface="굴림" pitchFamily="50" charset="-127"/>
              </a:rPr>
              <a:t>Understand lesson objectives</a:t>
            </a:r>
            <a:endParaRPr lang="en-US" altLang="ko-KR" sz="1500">
              <a:ea typeface="굴림" pitchFamily="50" charset="-127"/>
            </a:endParaRPr>
          </a:p>
          <a:p>
            <a:pPr marL="514350" indent="-514350"/>
            <a:r>
              <a:rPr lang="en-US" altLang="ko-KR" sz="3500">
                <a:ea typeface="굴림" pitchFamily="50" charset="-127"/>
              </a:rPr>
              <a:t>Choose an assessment method: formal or informal</a:t>
            </a:r>
          </a:p>
          <a:p>
            <a:pPr marL="514350" indent="-514350"/>
            <a:r>
              <a:rPr lang="en-US" altLang="ko-KR" sz="3500">
                <a:ea typeface="굴림" pitchFamily="50" charset="-127"/>
              </a:rPr>
              <a:t>Carry out assessment </a:t>
            </a:r>
          </a:p>
          <a:p>
            <a:pPr marL="514350" indent="-514350"/>
            <a:r>
              <a:rPr lang="en-US" altLang="ko-KR" sz="3500">
                <a:ea typeface="굴림" pitchFamily="50" charset="-127"/>
              </a:rPr>
              <a:t>Make notes / plan to improve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altLang="ko-KR" sz="350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endParaRPr lang="en-US" altLang="ko-KR" sz="3500">
              <a:ea typeface="굴림" pitchFamily="50" charset="-127"/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45060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 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147050" cy="475456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 dirty="0">
                <a:ea typeface="굴림" pitchFamily="50" charset="-127"/>
              </a:rPr>
              <a:t>Assessment Options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500" b="1" dirty="0">
              <a:ea typeface="굴림" pitchFamily="50" charset="-127"/>
            </a:endParaRP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Flash card game </a:t>
            </a:r>
            <a:r>
              <a:rPr lang="en-US" altLang="ko-KR" sz="3500" dirty="0" smtClean="0">
                <a:ea typeface="굴림" pitchFamily="50" charset="-127"/>
              </a:rPr>
              <a:t>(High Noon)</a:t>
            </a:r>
            <a:endParaRPr lang="en-US" altLang="ko-KR" sz="3500" dirty="0">
              <a:ea typeface="굴림" pitchFamily="50" charset="-127"/>
            </a:endParaRP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Worksheet / Portfolio</a:t>
            </a: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Game</a:t>
            </a: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Unit quiz (paper and pencil)</a:t>
            </a: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Listening quiz (listen and write)</a:t>
            </a:r>
          </a:p>
          <a:p>
            <a:pPr marL="514350" indent="-514350"/>
            <a:endParaRPr lang="en-US" altLang="ko-KR" sz="3500" dirty="0">
              <a:ea typeface="굴림" pitchFamily="50" charset="-127"/>
            </a:endParaRPr>
          </a:p>
          <a:p>
            <a:pPr marL="514350" indent="-514350"/>
            <a:endParaRPr lang="en-US" altLang="ko-KR" sz="3500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endParaRPr lang="en-US" altLang="ko-KR" sz="3500" dirty="0">
              <a:ea typeface="굴림" pitchFamily="50" charset="-127"/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46084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 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wboys,government,people,persons,sheriffs,Wester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537" y="1884966"/>
            <a:ext cx="30956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owboys,government,people,persons,sheriffs,Wester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4068" y="1875320"/>
            <a:ext cx="30956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277792" y="4942390"/>
            <a:ext cx="1956122" cy="11575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993037" y="4932745"/>
            <a:ext cx="1956122" cy="11575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147050" cy="4754563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altLang="ko-KR" sz="3500" b="1" dirty="0">
                <a:ea typeface="굴림" pitchFamily="50" charset="-127"/>
              </a:rPr>
              <a:t>Assessment Options</a:t>
            </a:r>
          </a:p>
          <a:p>
            <a:pPr marL="514350" indent="-514350">
              <a:buFont typeface="Arial" pitchFamily="34" charset="0"/>
              <a:buNone/>
            </a:pPr>
            <a:endParaRPr lang="en-US" altLang="ko-KR" sz="1500" b="1" dirty="0">
              <a:ea typeface="굴림" pitchFamily="50" charset="-127"/>
            </a:endParaRP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Flash card game </a:t>
            </a:r>
            <a:r>
              <a:rPr lang="en-US" altLang="ko-KR" sz="3500" dirty="0" smtClean="0">
                <a:ea typeface="굴림" pitchFamily="50" charset="-127"/>
              </a:rPr>
              <a:t>(High Noon)</a:t>
            </a:r>
            <a:endParaRPr lang="en-US" altLang="ko-KR" sz="3500" dirty="0">
              <a:ea typeface="굴림" pitchFamily="50" charset="-127"/>
            </a:endParaRP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Worksheet / Portfolio</a:t>
            </a: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Game</a:t>
            </a: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Unit quiz (paper and pencil)</a:t>
            </a:r>
          </a:p>
          <a:p>
            <a:pPr marL="514350" indent="-514350"/>
            <a:r>
              <a:rPr lang="en-US" altLang="ko-KR" sz="3500" dirty="0">
                <a:ea typeface="굴림" pitchFamily="50" charset="-127"/>
              </a:rPr>
              <a:t>Listening quiz (listen and write)</a:t>
            </a:r>
          </a:p>
          <a:p>
            <a:pPr marL="514350" indent="-514350"/>
            <a:endParaRPr lang="en-US" altLang="ko-KR" sz="3500" dirty="0">
              <a:ea typeface="굴림" pitchFamily="50" charset="-127"/>
            </a:endParaRPr>
          </a:p>
          <a:p>
            <a:pPr marL="514350" indent="-514350"/>
            <a:endParaRPr lang="en-US" altLang="ko-KR" sz="3500" dirty="0">
              <a:ea typeface="굴림" pitchFamily="50" charset="-127"/>
            </a:endParaRPr>
          </a:p>
          <a:p>
            <a:pPr marL="514350" indent="-514350">
              <a:buFont typeface="Arial" pitchFamily="34" charset="0"/>
              <a:buAutoNum type="arabicPeriod"/>
            </a:pPr>
            <a:endParaRPr lang="en-US" altLang="ko-KR" sz="3500" dirty="0">
              <a:ea typeface="굴림" pitchFamily="50" charset="-127"/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46084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 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>
            <a:extLst>
              <a:ext uri="{FF2B5EF4-FFF2-40B4-BE49-F238E27FC236}">
                <a16:creationId xmlns:a16="http://schemas.microsoft.com/office/drawing/2014/main" xmlns="" id="{4EF68C64-58DD-4694-B291-E5DAD0E4B9AE}"/>
              </a:ext>
            </a:extLst>
          </p:cNvPr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5" name="Picture 2" descr="D:\Ian Oh Yeah\Product Logos\Logos\efuture logo white.png">
            <a:extLst>
              <a:ext uri="{FF2B5EF4-FFF2-40B4-BE49-F238E27FC236}">
                <a16:creationId xmlns:a16="http://schemas.microsoft.com/office/drawing/2014/main" xmlns="" id="{F3BBE08A-FCFE-4D57-A5C1-EBF633A35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5A65C2FE-E806-44CC-86C9-2AEFEB0E1275}"/>
              </a:ext>
            </a:extLst>
          </p:cNvPr>
          <p:cNvSpPr txBox="1">
            <a:spLocks/>
          </p:cNvSpPr>
          <p:nvPr/>
        </p:nvSpPr>
        <p:spPr bwMode="auto">
          <a:xfrm>
            <a:off x="3048000" y="76200"/>
            <a:ext cx="5943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Teaching 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0FB704-496B-4314-9234-5BC7E23CF794}"/>
              </a:ext>
            </a:extLst>
          </p:cNvPr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3B4F06C-3F49-484A-8BCD-EC230052C051}"/>
              </a:ext>
            </a:extLst>
          </p:cNvPr>
          <p:cNvSpPr/>
          <p:nvPr/>
        </p:nvSpPr>
        <p:spPr>
          <a:xfrm>
            <a:off x="1669025" y="1229033"/>
            <a:ext cx="2757949" cy="4921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Rockwell" panose="02060603020205020403" pitchFamily="18" charset="0"/>
              </a:rPr>
              <a:t>-at</a:t>
            </a:r>
          </a:p>
          <a:p>
            <a:pPr algn="ctr"/>
            <a:r>
              <a:rPr lang="en-US" sz="8000" dirty="0">
                <a:solidFill>
                  <a:schemeClr val="tx1"/>
                </a:solidFill>
                <a:latin typeface="Rockwell" panose="02060603020205020403" pitchFamily="18" charset="0"/>
              </a:rPr>
              <a:t>-ap</a:t>
            </a:r>
          </a:p>
          <a:p>
            <a:pPr algn="ctr"/>
            <a:r>
              <a:rPr lang="en-US" sz="8000" dirty="0">
                <a:solidFill>
                  <a:schemeClr val="tx1"/>
                </a:solidFill>
                <a:latin typeface="Rockwell" panose="02060603020205020403" pitchFamily="18" charset="0"/>
              </a:rPr>
              <a:t>-an</a:t>
            </a:r>
          </a:p>
          <a:p>
            <a:pPr algn="ctr"/>
            <a:r>
              <a:rPr lang="en-US" sz="8000" dirty="0">
                <a:solidFill>
                  <a:schemeClr val="tx1"/>
                </a:solidFill>
                <a:latin typeface="Rockwell" panose="02060603020205020403" pitchFamily="18" charset="0"/>
              </a:rPr>
              <a:t>-am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CBBE787-010D-44FD-9208-2AE4917BE9A4}"/>
              </a:ext>
            </a:extLst>
          </p:cNvPr>
          <p:cNvSpPr/>
          <p:nvPr/>
        </p:nvSpPr>
        <p:spPr>
          <a:xfrm>
            <a:off x="6926826" y="1165122"/>
            <a:ext cx="2064774" cy="4921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Rockwell" panose="02060603020205020403" pitchFamily="18" charset="0"/>
              </a:rPr>
              <a:t>-at</a:t>
            </a:r>
          </a:p>
          <a:p>
            <a:pPr algn="ctr"/>
            <a:r>
              <a:rPr lang="en-US" sz="8000" dirty="0">
                <a:solidFill>
                  <a:schemeClr val="tx1"/>
                </a:solidFill>
                <a:latin typeface="Rockwell" panose="02060603020205020403" pitchFamily="18" charset="0"/>
              </a:rPr>
              <a:t>-ap</a:t>
            </a:r>
          </a:p>
          <a:p>
            <a:pPr algn="ctr"/>
            <a:r>
              <a:rPr lang="en-US" sz="8000" dirty="0">
                <a:solidFill>
                  <a:schemeClr val="tx1"/>
                </a:solidFill>
                <a:latin typeface="Rockwell" panose="02060603020205020403" pitchFamily="18" charset="0"/>
              </a:rPr>
              <a:t>-an</a:t>
            </a:r>
          </a:p>
          <a:p>
            <a:pPr algn="ctr"/>
            <a:r>
              <a:rPr lang="en-US" sz="8000" dirty="0">
                <a:solidFill>
                  <a:schemeClr val="tx1"/>
                </a:solidFill>
                <a:latin typeface="Rockwell" panose="02060603020205020403" pitchFamily="18" charset="0"/>
              </a:rPr>
              <a:t>-am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1A52D9C-36F2-4F49-B11F-55F59FAEDD26}"/>
              </a:ext>
            </a:extLst>
          </p:cNvPr>
          <p:cNvSpPr/>
          <p:nvPr/>
        </p:nvSpPr>
        <p:spPr>
          <a:xfrm>
            <a:off x="0" y="2694039"/>
            <a:ext cx="1750142" cy="1755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dirty="0">
                <a:solidFill>
                  <a:schemeClr val="tx1"/>
                </a:solidFill>
                <a:latin typeface="Rockwell" panose="02060603020205020403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107AF7-86C0-4E8D-A9A6-3F6FD48D8992}"/>
              </a:ext>
            </a:extLst>
          </p:cNvPr>
          <p:cNvSpPr/>
          <p:nvPr/>
        </p:nvSpPr>
        <p:spPr>
          <a:xfrm>
            <a:off x="4724399" y="2694039"/>
            <a:ext cx="1750142" cy="1755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dirty="0">
                <a:solidFill>
                  <a:schemeClr val="tx1"/>
                </a:solidFill>
                <a:latin typeface="Rockwell" panose="02060603020205020403" pitchFamily="18" charset="0"/>
              </a:rPr>
              <a:t>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3848901-DB28-437C-BC28-03CB3ED2C2AC}"/>
              </a:ext>
            </a:extLst>
          </p:cNvPr>
          <p:cNvCxnSpPr/>
          <p:nvPr/>
        </p:nvCxnSpPr>
        <p:spPr>
          <a:xfrm>
            <a:off x="2099188" y="1641988"/>
            <a:ext cx="0" cy="45670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13B171D-DD2E-491B-BB45-3B2FAEA621C3}"/>
              </a:ext>
            </a:extLst>
          </p:cNvPr>
          <p:cNvCxnSpPr/>
          <p:nvPr/>
        </p:nvCxnSpPr>
        <p:spPr>
          <a:xfrm>
            <a:off x="4134465" y="1686233"/>
            <a:ext cx="0" cy="45670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23F3CDE-849A-4F6F-9370-CC14EA0475F2}"/>
              </a:ext>
            </a:extLst>
          </p:cNvPr>
          <p:cNvCxnSpPr/>
          <p:nvPr/>
        </p:nvCxnSpPr>
        <p:spPr>
          <a:xfrm>
            <a:off x="6941575" y="1641987"/>
            <a:ext cx="0" cy="45670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B9D328B-A941-4835-B8FF-DE89F2883867}"/>
              </a:ext>
            </a:extLst>
          </p:cNvPr>
          <p:cNvCxnSpPr/>
          <p:nvPr/>
        </p:nvCxnSpPr>
        <p:spPr>
          <a:xfrm>
            <a:off x="8991600" y="1582995"/>
            <a:ext cx="0" cy="45670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BDE051A-9D94-460B-A18F-D659C6E436B8}"/>
              </a:ext>
            </a:extLst>
          </p:cNvPr>
          <p:cNvSpPr/>
          <p:nvPr/>
        </p:nvSpPr>
        <p:spPr>
          <a:xfrm>
            <a:off x="1371600" y="1686233"/>
            <a:ext cx="604681" cy="6243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01273D7-271A-4450-820D-B99F2C88C7CC}"/>
              </a:ext>
            </a:extLst>
          </p:cNvPr>
          <p:cNvSpPr/>
          <p:nvPr/>
        </p:nvSpPr>
        <p:spPr>
          <a:xfrm>
            <a:off x="1388807" y="2760407"/>
            <a:ext cx="604681" cy="6243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56696A0-F028-4B63-A552-EC13056F1A71}"/>
              </a:ext>
            </a:extLst>
          </p:cNvPr>
          <p:cNvSpPr/>
          <p:nvPr/>
        </p:nvSpPr>
        <p:spPr>
          <a:xfrm>
            <a:off x="1399871" y="4064410"/>
            <a:ext cx="604681" cy="6243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352AB17-E3C1-4CFC-89E7-DA01F89C499D}"/>
              </a:ext>
            </a:extLst>
          </p:cNvPr>
          <p:cNvSpPr/>
          <p:nvPr/>
        </p:nvSpPr>
        <p:spPr>
          <a:xfrm>
            <a:off x="1383888" y="5325397"/>
            <a:ext cx="604681" cy="6243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F4EAB09-D1DA-4EC8-B0C4-4B236717A8DE}"/>
              </a:ext>
            </a:extLst>
          </p:cNvPr>
          <p:cNvSpPr/>
          <p:nvPr/>
        </p:nvSpPr>
        <p:spPr>
          <a:xfrm>
            <a:off x="6218902" y="1729864"/>
            <a:ext cx="604681" cy="6243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0DAF08D-D41E-4076-B086-8212FC8B9283}"/>
              </a:ext>
            </a:extLst>
          </p:cNvPr>
          <p:cNvSpPr/>
          <p:nvPr/>
        </p:nvSpPr>
        <p:spPr>
          <a:xfrm>
            <a:off x="6226273" y="2774541"/>
            <a:ext cx="604681" cy="6243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9CFEB59-0FA9-43A0-B66C-B795449CBE33}"/>
              </a:ext>
            </a:extLst>
          </p:cNvPr>
          <p:cNvSpPr/>
          <p:nvPr/>
        </p:nvSpPr>
        <p:spPr>
          <a:xfrm>
            <a:off x="6228728" y="3973155"/>
            <a:ext cx="604681" cy="6243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2232A28-5976-4F0A-8CF8-2CBBBC09C594}"/>
              </a:ext>
            </a:extLst>
          </p:cNvPr>
          <p:cNvSpPr/>
          <p:nvPr/>
        </p:nvSpPr>
        <p:spPr>
          <a:xfrm>
            <a:off x="6270523" y="5171769"/>
            <a:ext cx="604681" cy="6243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ockwell" panose="02060603020205020403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88219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47107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b="1">
                <a:solidFill>
                  <a:schemeClr val="bg1"/>
                </a:solidFill>
                <a:ea typeface="굴림" pitchFamily="50" charset="-127"/>
              </a:rPr>
              <a:t>Questions?</a:t>
            </a:r>
            <a:endParaRPr lang="ko-KR" altLang="en-US" sz="3200" b="1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47109" name="Content Placeholder 2"/>
          <p:cNvSpPr>
            <a:spLocks noGrp="1"/>
          </p:cNvSpPr>
          <p:nvPr>
            <p:ph idx="1"/>
          </p:nvPr>
        </p:nvSpPr>
        <p:spPr>
          <a:xfrm>
            <a:off x="611188" y="2400300"/>
            <a:ext cx="8075612" cy="394335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ko-KR" b="1">
                <a:ea typeface="굴림" pitchFamily="50" charset="-127"/>
              </a:rPr>
              <a:t>Do you have…</a:t>
            </a:r>
          </a:p>
          <a:p>
            <a:pPr>
              <a:buFont typeface="Arial" pitchFamily="34" charset="0"/>
              <a:buNone/>
            </a:pPr>
            <a:endParaRPr lang="en-US" altLang="ko-KR" sz="1500">
              <a:ea typeface="굴림" pitchFamily="50" charset="-127"/>
            </a:endParaRPr>
          </a:p>
          <a:p>
            <a:r>
              <a:rPr lang="en-US" altLang="ko-KR">
                <a:ea typeface="굴림" pitchFamily="50" charset="-127"/>
              </a:rPr>
              <a:t>Comments</a:t>
            </a:r>
          </a:p>
          <a:p>
            <a:r>
              <a:rPr lang="en-US" altLang="ko-KR">
                <a:ea typeface="굴림" pitchFamily="50" charset="-127"/>
              </a:rPr>
              <a:t>Questions</a:t>
            </a:r>
          </a:p>
          <a:p>
            <a:r>
              <a:rPr lang="en-US" altLang="ko-KR">
                <a:ea typeface="굴림" pitchFamily="50" charset="-127"/>
              </a:rPr>
              <a:t>Concerns?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3581400" y="4781550"/>
            <a:ext cx="1562100" cy="1295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6000750" y="4629150"/>
            <a:ext cx="1733550" cy="14859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4711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2350" y="1566863"/>
            <a:ext cx="51435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75" y="3473449"/>
            <a:ext cx="32861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2" y="1349828"/>
            <a:ext cx="5711370" cy="505097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ko-KR" b="1" dirty="0">
                <a:latin typeface="+mj-lt"/>
                <a:ea typeface="굴림" pitchFamily="50" charset="-127"/>
              </a:rPr>
              <a:t>Contact Us</a:t>
            </a:r>
          </a:p>
          <a:p>
            <a:pPr marL="0" indent="0">
              <a:spcBef>
                <a:spcPts val="0"/>
              </a:spcBef>
            </a:pPr>
            <a:endParaRPr lang="en-US" altLang="ko-KR" sz="1500" dirty="0">
              <a:latin typeface="+mj-lt"/>
              <a:ea typeface="굴림" pitchFamily="50" charset="-12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ko-KR" sz="3000" dirty="0">
                <a:latin typeface="+mj-lt"/>
                <a:ea typeface="굴림" pitchFamily="50" charset="-127"/>
              </a:rPr>
              <a:t>Don’t hesitate to contact us for more information.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ko-KR" sz="3000" dirty="0">
              <a:latin typeface="+mj-lt"/>
              <a:ea typeface="굴림" pitchFamily="50" charset="-127"/>
            </a:endParaRPr>
          </a:p>
          <a:p>
            <a:pPr marL="0" indent="0">
              <a:spcBef>
                <a:spcPts val="0"/>
              </a:spcBef>
              <a:buNone/>
            </a:pPr>
            <a:endParaRPr lang="en-CA" altLang="ko-KR" sz="2800" dirty="0">
              <a:latin typeface="+mj-lt"/>
              <a:ea typeface="굴림" pitchFamily="50" charset="-12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altLang="ko-KR" sz="2800" i="1" dirty="0">
                <a:latin typeface="+mj-lt"/>
                <a:ea typeface="굴림" pitchFamily="50" charset="-127"/>
              </a:rPr>
              <a:t>Aaron Siegel: e-future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altLang="ko-KR" sz="2800" dirty="0">
                <a:latin typeface="+mj-lt"/>
                <a:ea typeface="굴림" pitchFamily="50" charset="-127"/>
                <a:hlinkClick r:id="rId3"/>
              </a:rPr>
              <a:t>aaron@eltkorea.com</a:t>
            </a:r>
            <a:r>
              <a:rPr lang="en-CA" altLang="ko-KR" sz="2800" dirty="0">
                <a:latin typeface="+mj-lt"/>
                <a:ea typeface="굴림" pitchFamily="50" charset="-127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ko-KR" sz="2800" dirty="0">
                <a:latin typeface="+mj-lt"/>
                <a:ea typeface="굴림" pitchFamily="50" charset="-127"/>
                <a:hlinkClick r:id="rId4"/>
              </a:rPr>
              <a:t>www.efuture-elt.com</a:t>
            </a:r>
            <a:endParaRPr lang="en-US" altLang="ko-KR" sz="2800" dirty="0">
              <a:latin typeface="+mj-lt"/>
              <a:ea typeface="굴림" pitchFamily="50" charset="-127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ko-KR" dirty="0">
              <a:latin typeface="+mj-lt"/>
              <a:ea typeface="굴림" pitchFamily="50" charset="-127"/>
            </a:endParaRPr>
          </a:p>
        </p:txBody>
      </p:sp>
      <p:sp>
        <p:nvSpPr>
          <p:cNvPr id="13" name="Flowchart: Manual Input 12"/>
          <p:cNvSpPr/>
          <p:nvPr/>
        </p:nvSpPr>
        <p:spPr>
          <a:xfrm flipH="1" flipV="1">
            <a:off x="0" y="0"/>
            <a:ext cx="9144000" cy="990600"/>
          </a:xfrm>
          <a:prstGeom prst="flowChartManualInpu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/>
            <a:endParaRPr lang="ko-KR" altLang="en-US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pic>
        <p:nvPicPr>
          <p:cNvPr id="14" name="Picture 2" descr="D:\Ian Oh Yeah\Product Logos\Logos\efuture logo whi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1752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943600" cy="609600"/>
          </a:xfrm>
        </p:spPr>
        <p:txBody>
          <a:bodyPr>
            <a:normAutofit/>
          </a:bodyPr>
          <a:lstStyle/>
          <a:p>
            <a:pPr algn="r"/>
            <a:r>
              <a:rPr lang="en-US" altLang="ko-KR" sz="3200" dirty="0">
                <a:solidFill>
                  <a:schemeClr val="bg1"/>
                </a:solidFill>
                <a:ea typeface="굴림" pitchFamily="50" charset="-127"/>
              </a:rPr>
              <a:t>Contact</a:t>
            </a:r>
            <a:endParaRPr lang="ko-KR" altLang="en-US" sz="3200" dirty="0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603999" y="2583543"/>
            <a:ext cx="1436915" cy="682172"/>
          </a:xfrm>
          <a:prstGeom prst="wedgeRoundRectCallout">
            <a:avLst>
              <a:gd name="adj1" fmla="val -19823"/>
              <a:gd name="adj2" fmla="val 183528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500" dirty="0">
                <a:solidFill>
                  <a:schemeClr val="tx1"/>
                </a:solidFill>
                <a:latin typeface="+mj-lt"/>
              </a:rPr>
              <a:t>Great!</a:t>
            </a:r>
            <a:endParaRPr lang="ko-KR" altLang="en-US" sz="25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7068</TotalTime>
  <Words>893</Words>
  <Application>Microsoft Office PowerPoint</Application>
  <PresentationFormat>On-screen Show (4:3)</PresentationFormat>
  <Paragraphs>299</Paragraphs>
  <Slides>96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blank</vt:lpstr>
      <vt:lpstr>Understanding and Teaching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Meet &amp; Greet</vt:lpstr>
      <vt:lpstr>Program</vt:lpstr>
      <vt:lpstr>Part 1   What should students learn?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Part 2   Creating Successful Lessons (Lesson Planning)</vt:lpstr>
      <vt:lpstr>Lesson Planning </vt:lpstr>
      <vt:lpstr>Slide 25</vt:lpstr>
      <vt:lpstr>Slide 26</vt:lpstr>
      <vt:lpstr>Lesson Planning </vt:lpstr>
      <vt:lpstr>Slide 28</vt:lpstr>
      <vt:lpstr>Questions?</vt:lpstr>
      <vt:lpstr>Part 3   Teaching Techniques </vt:lpstr>
      <vt:lpstr>Teaching </vt:lpstr>
      <vt:lpstr>Teaching 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Teaching</vt:lpstr>
      <vt:lpstr>Teaching</vt:lpstr>
      <vt:lpstr>Slide 45</vt:lpstr>
      <vt:lpstr>Slide 46</vt:lpstr>
      <vt:lpstr>Slide 47</vt:lpstr>
      <vt:lpstr>Slide 48</vt:lpstr>
      <vt:lpstr>Slide 49</vt:lpstr>
      <vt:lpstr>Slide 50</vt:lpstr>
      <vt:lpstr>Teaching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Teaching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Teaching</vt:lpstr>
      <vt:lpstr>Slide 75</vt:lpstr>
      <vt:lpstr>Teaching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Teaching </vt:lpstr>
      <vt:lpstr>Teaching </vt:lpstr>
      <vt:lpstr>Slide 92</vt:lpstr>
      <vt:lpstr>Teaching </vt:lpstr>
      <vt:lpstr>Slide 94</vt:lpstr>
      <vt:lpstr>Questions?</vt:lpstr>
      <vt:lpstr>Contact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Ian</dc:creator>
  <cp:lastModifiedBy>user</cp:lastModifiedBy>
  <cp:revision>409</cp:revision>
  <dcterms:created xsi:type="dcterms:W3CDTF">2013-10-21T05:30:15Z</dcterms:created>
  <dcterms:modified xsi:type="dcterms:W3CDTF">2018-06-15T06:56:13Z</dcterms:modified>
</cp:coreProperties>
</file>